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5"/>
  </p:notesMasterIdLst>
  <p:sldIdLst>
    <p:sldId id="298" r:id="rId2"/>
    <p:sldId id="281" r:id="rId3"/>
    <p:sldId id="302" r:id="rId4"/>
    <p:sldId id="260" r:id="rId5"/>
    <p:sldId id="283" r:id="rId6"/>
    <p:sldId id="284" r:id="rId7"/>
    <p:sldId id="282" r:id="rId8"/>
    <p:sldId id="262" r:id="rId9"/>
    <p:sldId id="286" r:id="rId10"/>
    <p:sldId id="285" r:id="rId11"/>
    <p:sldId id="263" r:id="rId12"/>
    <p:sldId id="264" r:id="rId13"/>
    <p:sldId id="287" r:id="rId14"/>
    <p:sldId id="288" r:id="rId15"/>
    <p:sldId id="289" r:id="rId16"/>
    <p:sldId id="290" r:id="rId17"/>
    <p:sldId id="291" r:id="rId18"/>
    <p:sldId id="292" r:id="rId19"/>
    <p:sldId id="293" r:id="rId20"/>
    <p:sldId id="294" r:id="rId21"/>
    <p:sldId id="295" r:id="rId22"/>
    <p:sldId id="269" r:id="rId23"/>
    <p:sldId id="271" r:id="rId24"/>
    <p:sldId id="296" r:id="rId25"/>
    <p:sldId id="273" r:id="rId26"/>
    <p:sldId id="297" r:id="rId27"/>
    <p:sldId id="275" r:id="rId28"/>
    <p:sldId id="276" r:id="rId29"/>
    <p:sldId id="300" r:id="rId30"/>
    <p:sldId id="301" r:id="rId31"/>
    <p:sldId id="278" r:id="rId32"/>
    <p:sldId id="279" r:id="rId33"/>
    <p:sldId id="299" r:id="rId34"/>
  </p:sldIdLst>
  <p:sldSz cx="12192000" cy="6858000"/>
  <p:notesSz cx="12192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19"/>
  </p:normalViewPr>
  <p:slideViewPr>
    <p:cSldViewPr>
      <p:cViewPr>
        <p:scale>
          <a:sx n="100" d="100"/>
          <a:sy n="100" d="100"/>
        </p:scale>
        <p:origin x="680" y="112"/>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283200" cy="3444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6905625" y="0"/>
            <a:ext cx="5283200" cy="344488"/>
          </a:xfrm>
          <a:prstGeom prst="rect">
            <a:avLst/>
          </a:prstGeom>
        </p:spPr>
        <p:txBody>
          <a:bodyPr vert="horz" lIns="91440" tIns="45720" rIns="91440" bIns="45720" rtlCol="0"/>
          <a:lstStyle>
            <a:lvl1pPr algn="r">
              <a:defRPr sz="1200"/>
            </a:lvl1pPr>
          </a:lstStyle>
          <a:p>
            <a:fld id="{77582578-32AD-2145-8E6C-7AB20CC41C75}" type="datetimeFigureOut">
              <a:rPr lang="en-US" smtClean="0"/>
              <a:t>9/15/21</a:t>
            </a:fld>
            <a:endParaRPr lang="en-US"/>
          </a:p>
        </p:txBody>
      </p:sp>
      <p:sp>
        <p:nvSpPr>
          <p:cNvPr id="4" name="Slide Image Placeholder 3"/>
          <p:cNvSpPr>
            <a:spLocks noGrp="1" noRot="1" noChangeAspect="1"/>
          </p:cNvSpPr>
          <p:nvPr>
            <p:ph type="sldImg" idx="2"/>
          </p:nvPr>
        </p:nvSpPr>
        <p:spPr>
          <a:xfrm>
            <a:off x="4038600" y="857250"/>
            <a:ext cx="41148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1219200" y="3300413"/>
            <a:ext cx="9753600" cy="2700337"/>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6513513"/>
            <a:ext cx="5283200" cy="3444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6905625" y="6513513"/>
            <a:ext cx="5283200" cy="344487"/>
          </a:xfrm>
          <a:prstGeom prst="rect">
            <a:avLst/>
          </a:prstGeom>
        </p:spPr>
        <p:txBody>
          <a:bodyPr vert="horz" lIns="91440" tIns="45720" rIns="91440" bIns="45720" rtlCol="0" anchor="b"/>
          <a:lstStyle>
            <a:lvl1pPr algn="r">
              <a:defRPr sz="1200"/>
            </a:lvl1pPr>
          </a:lstStyle>
          <a:p>
            <a:fld id="{608194E8-CCDA-2E43-B7C6-513EB11640E6}" type="slidenum">
              <a:rPr lang="en-US" smtClean="0"/>
              <a:t>‹#›</a:t>
            </a:fld>
            <a:endParaRPr lang="en-US"/>
          </a:p>
        </p:txBody>
      </p:sp>
    </p:spTree>
    <p:extLst>
      <p:ext uri="{BB962C8B-B14F-4D97-AF65-F5344CB8AC3E}">
        <p14:creationId xmlns:p14="http://schemas.microsoft.com/office/powerpoint/2010/main" val="39132825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08194E8-CCDA-2E43-B7C6-513EB11640E6}" type="slidenum">
              <a:rPr lang="en-US" smtClean="0"/>
              <a:t>12</a:t>
            </a:fld>
            <a:endParaRPr lang="en-US"/>
          </a:p>
        </p:txBody>
      </p:sp>
    </p:spTree>
    <p:extLst>
      <p:ext uri="{BB962C8B-B14F-4D97-AF65-F5344CB8AC3E}">
        <p14:creationId xmlns:p14="http://schemas.microsoft.com/office/powerpoint/2010/main" val="12249375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491301" y="478027"/>
            <a:ext cx="11209397" cy="391159"/>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defRPr sz="600" b="0" i="0">
                <a:solidFill>
                  <a:schemeClr val="tx1"/>
                </a:solidFill>
                <a:latin typeface="Arial MT"/>
                <a:cs typeface="Arial MT"/>
              </a:defRPr>
            </a:lvl1pPr>
          </a:lstStyle>
          <a:p>
            <a:pPr marL="12700">
              <a:lnSpc>
                <a:spcPct val="100000"/>
              </a:lnSpc>
              <a:spcBef>
                <a:spcPts val="40"/>
              </a:spcBef>
            </a:pPr>
            <a:r>
              <a:rPr dirty="0"/>
              <a:t>©</a:t>
            </a:r>
            <a:r>
              <a:rPr spc="50" dirty="0"/>
              <a:t> </a:t>
            </a:r>
            <a:r>
              <a:rPr dirty="0"/>
              <a:t>2020</a:t>
            </a:r>
            <a:r>
              <a:rPr spc="-5" dirty="0"/>
              <a:t> SAP SE </a:t>
            </a:r>
            <a:r>
              <a:rPr dirty="0"/>
              <a:t>or</a:t>
            </a:r>
            <a:r>
              <a:rPr spc="-5" dirty="0"/>
              <a:t> </a:t>
            </a:r>
            <a:r>
              <a:rPr dirty="0"/>
              <a:t>an</a:t>
            </a:r>
            <a:r>
              <a:rPr spc="-5" dirty="0"/>
              <a:t> SAP affiliate </a:t>
            </a:r>
            <a:r>
              <a:rPr dirty="0"/>
              <a:t>company.</a:t>
            </a:r>
            <a:r>
              <a:rPr spc="-10" dirty="0"/>
              <a:t> </a:t>
            </a:r>
            <a:r>
              <a:rPr spc="-5" dirty="0"/>
              <a:t>All</a:t>
            </a:r>
            <a:r>
              <a:rPr dirty="0"/>
              <a:t> </a:t>
            </a:r>
            <a:r>
              <a:rPr spc="-5" dirty="0"/>
              <a:t>rights </a:t>
            </a:r>
            <a:r>
              <a:rPr dirty="0"/>
              <a:t>reserved.</a:t>
            </a:r>
            <a:r>
              <a:rPr spc="155" dirty="0"/>
              <a:t> </a:t>
            </a:r>
            <a:r>
              <a:rPr spc="-445" dirty="0"/>
              <a:t>ǀ</a:t>
            </a:r>
            <a:r>
              <a:rPr spc="310" dirty="0"/>
              <a:t> </a:t>
            </a:r>
            <a:r>
              <a:rPr spc="-5" dirty="0"/>
              <a:t>INTERNAL</a:t>
            </a: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9/11/21</a:t>
            </a:fld>
            <a:endParaRPr lang="en-US"/>
          </a:p>
        </p:txBody>
      </p:sp>
      <p:sp>
        <p:nvSpPr>
          <p:cNvPr id="6" name="Holder 6"/>
          <p:cNvSpPr>
            <a:spLocks noGrp="1"/>
          </p:cNvSpPr>
          <p:nvPr>
            <p:ph type="sldNum" sz="quarter" idx="7"/>
          </p:nvPr>
        </p:nvSpPr>
        <p:spPr/>
        <p:txBody>
          <a:bodyPr lIns="0" tIns="0" rIns="0" bIns="0"/>
          <a:lstStyle>
            <a:lvl1pPr>
              <a:defRPr sz="900" b="0" i="0">
                <a:solidFill>
                  <a:schemeClr val="tx1"/>
                </a:solidFill>
                <a:latin typeface="Arial MT"/>
                <a:cs typeface="Arial MT"/>
              </a:defRPr>
            </a:lvl1pPr>
          </a:lstStyle>
          <a:p>
            <a:pPr marL="101600">
              <a:lnSpc>
                <a:spcPct val="100000"/>
              </a:lnSpc>
              <a:spcBef>
                <a:spcPts val="15"/>
              </a:spcBef>
            </a:pPr>
            <a:fld id="{81D60167-4931-47E6-BA6A-407CBD079E47}" type="slidenum">
              <a:rPr dirty="0"/>
              <a:t>‹#›</a:t>
            </a:fld>
            <a:endParaRPr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400" b="1" i="0">
                <a:solidFill>
                  <a:schemeClr val="bg1"/>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600" b="0" i="0">
                <a:solidFill>
                  <a:schemeClr val="tx1"/>
                </a:solidFill>
                <a:latin typeface="Arial MT"/>
                <a:cs typeface="Arial MT"/>
              </a:defRPr>
            </a:lvl1pPr>
          </a:lstStyle>
          <a:p>
            <a:pPr marL="12700">
              <a:lnSpc>
                <a:spcPct val="100000"/>
              </a:lnSpc>
              <a:spcBef>
                <a:spcPts val="40"/>
              </a:spcBef>
            </a:pPr>
            <a:r>
              <a:rPr dirty="0"/>
              <a:t>©</a:t>
            </a:r>
            <a:r>
              <a:rPr spc="50" dirty="0"/>
              <a:t> </a:t>
            </a:r>
            <a:r>
              <a:rPr dirty="0"/>
              <a:t>2020</a:t>
            </a:r>
            <a:r>
              <a:rPr spc="-5" dirty="0"/>
              <a:t> SAP SE </a:t>
            </a:r>
            <a:r>
              <a:rPr dirty="0"/>
              <a:t>or</a:t>
            </a:r>
            <a:r>
              <a:rPr spc="-5" dirty="0"/>
              <a:t> </a:t>
            </a:r>
            <a:r>
              <a:rPr dirty="0"/>
              <a:t>an</a:t>
            </a:r>
            <a:r>
              <a:rPr spc="-5" dirty="0"/>
              <a:t> SAP affiliate </a:t>
            </a:r>
            <a:r>
              <a:rPr dirty="0"/>
              <a:t>company.</a:t>
            </a:r>
            <a:r>
              <a:rPr spc="-10" dirty="0"/>
              <a:t> </a:t>
            </a:r>
            <a:r>
              <a:rPr spc="-5" dirty="0"/>
              <a:t>All</a:t>
            </a:r>
            <a:r>
              <a:rPr dirty="0"/>
              <a:t> </a:t>
            </a:r>
            <a:r>
              <a:rPr spc="-5" dirty="0"/>
              <a:t>rights </a:t>
            </a:r>
            <a:r>
              <a:rPr dirty="0"/>
              <a:t>reserved.</a:t>
            </a:r>
            <a:r>
              <a:rPr spc="155" dirty="0"/>
              <a:t> </a:t>
            </a:r>
            <a:r>
              <a:rPr spc="-445" dirty="0"/>
              <a:t>ǀ</a:t>
            </a:r>
            <a:r>
              <a:rPr spc="310" dirty="0"/>
              <a:t> </a:t>
            </a:r>
            <a:r>
              <a:rPr spc="-5" dirty="0"/>
              <a:t>INTERNAL</a:t>
            </a: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9/11/21</a:t>
            </a:fld>
            <a:endParaRPr lang="en-US"/>
          </a:p>
        </p:txBody>
      </p:sp>
      <p:sp>
        <p:nvSpPr>
          <p:cNvPr id="6" name="Holder 6"/>
          <p:cNvSpPr>
            <a:spLocks noGrp="1"/>
          </p:cNvSpPr>
          <p:nvPr>
            <p:ph type="sldNum" sz="quarter" idx="7"/>
          </p:nvPr>
        </p:nvSpPr>
        <p:spPr/>
        <p:txBody>
          <a:bodyPr lIns="0" tIns="0" rIns="0" bIns="0"/>
          <a:lstStyle>
            <a:lvl1pPr>
              <a:defRPr sz="900" b="0" i="0">
                <a:solidFill>
                  <a:schemeClr val="tx1"/>
                </a:solidFill>
                <a:latin typeface="Arial MT"/>
                <a:cs typeface="Arial MT"/>
              </a:defRPr>
            </a:lvl1pPr>
          </a:lstStyle>
          <a:p>
            <a:pPr marL="101600">
              <a:lnSpc>
                <a:spcPct val="100000"/>
              </a:lnSpc>
              <a:spcBef>
                <a:spcPts val="15"/>
              </a:spcBef>
            </a:pPr>
            <a:fld id="{81D60167-4931-47E6-BA6A-407CBD079E47}" type="slidenum">
              <a:rPr dirty="0"/>
              <a:t>‹#›</a:t>
            </a:fld>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400" b="1" i="0">
                <a:solidFill>
                  <a:schemeClr val="bg1"/>
                </a:solidFill>
                <a:latin typeface="Arial"/>
                <a:cs typeface="Arial"/>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defRPr sz="600" b="0" i="0">
                <a:solidFill>
                  <a:schemeClr val="tx1"/>
                </a:solidFill>
                <a:latin typeface="Arial MT"/>
                <a:cs typeface="Arial MT"/>
              </a:defRPr>
            </a:lvl1pPr>
          </a:lstStyle>
          <a:p>
            <a:pPr marL="12700">
              <a:lnSpc>
                <a:spcPct val="100000"/>
              </a:lnSpc>
              <a:spcBef>
                <a:spcPts val="40"/>
              </a:spcBef>
            </a:pPr>
            <a:r>
              <a:rPr dirty="0"/>
              <a:t>©</a:t>
            </a:r>
            <a:r>
              <a:rPr spc="50" dirty="0"/>
              <a:t> </a:t>
            </a:r>
            <a:r>
              <a:rPr dirty="0"/>
              <a:t>2020</a:t>
            </a:r>
            <a:r>
              <a:rPr spc="-5" dirty="0"/>
              <a:t> SAP SE </a:t>
            </a:r>
            <a:r>
              <a:rPr dirty="0"/>
              <a:t>or</a:t>
            </a:r>
            <a:r>
              <a:rPr spc="-5" dirty="0"/>
              <a:t> </a:t>
            </a:r>
            <a:r>
              <a:rPr dirty="0"/>
              <a:t>an</a:t>
            </a:r>
            <a:r>
              <a:rPr spc="-5" dirty="0"/>
              <a:t> SAP affiliate </a:t>
            </a:r>
            <a:r>
              <a:rPr dirty="0"/>
              <a:t>company.</a:t>
            </a:r>
            <a:r>
              <a:rPr spc="-10" dirty="0"/>
              <a:t> </a:t>
            </a:r>
            <a:r>
              <a:rPr spc="-5" dirty="0"/>
              <a:t>All</a:t>
            </a:r>
            <a:r>
              <a:rPr dirty="0"/>
              <a:t> </a:t>
            </a:r>
            <a:r>
              <a:rPr spc="-5" dirty="0"/>
              <a:t>rights </a:t>
            </a:r>
            <a:r>
              <a:rPr dirty="0"/>
              <a:t>reserved.</a:t>
            </a:r>
            <a:r>
              <a:rPr spc="155" dirty="0"/>
              <a:t> </a:t>
            </a:r>
            <a:r>
              <a:rPr spc="-445" dirty="0"/>
              <a:t>ǀ</a:t>
            </a:r>
            <a:r>
              <a:rPr spc="310" dirty="0"/>
              <a:t> </a:t>
            </a:r>
            <a:r>
              <a:rPr spc="-5" dirty="0"/>
              <a:t>INTERNAL</a:t>
            </a: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9/11/21</a:t>
            </a:fld>
            <a:endParaRPr lang="en-US"/>
          </a:p>
        </p:txBody>
      </p:sp>
      <p:sp>
        <p:nvSpPr>
          <p:cNvPr id="7" name="Holder 7"/>
          <p:cNvSpPr>
            <a:spLocks noGrp="1"/>
          </p:cNvSpPr>
          <p:nvPr>
            <p:ph type="sldNum" sz="quarter" idx="7"/>
          </p:nvPr>
        </p:nvSpPr>
        <p:spPr/>
        <p:txBody>
          <a:bodyPr lIns="0" tIns="0" rIns="0" bIns="0"/>
          <a:lstStyle>
            <a:lvl1pPr>
              <a:defRPr sz="900" b="0" i="0">
                <a:solidFill>
                  <a:schemeClr val="tx1"/>
                </a:solidFill>
                <a:latin typeface="Arial MT"/>
                <a:cs typeface="Arial MT"/>
              </a:defRPr>
            </a:lvl1pPr>
          </a:lstStyle>
          <a:p>
            <a:pPr marL="101600">
              <a:lnSpc>
                <a:spcPct val="100000"/>
              </a:lnSpc>
              <a:spcBef>
                <a:spcPts val="15"/>
              </a:spcBef>
            </a:pPr>
            <a:fld id="{81D60167-4931-47E6-BA6A-407CBD079E47}" type="slidenum">
              <a:rPr dirty="0"/>
              <a:t>‹#›</a:t>
            </a:fld>
            <a:endParaRP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12192000" cy="6858000"/>
          </a:xfrm>
          <a:custGeom>
            <a:avLst/>
            <a:gdLst/>
            <a:ahLst/>
            <a:cxnLst/>
            <a:rect l="l" t="t" r="r" b="b"/>
            <a:pathLst>
              <a:path w="12192000" h="6858000">
                <a:moveTo>
                  <a:pt x="0" y="0"/>
                </a:moveTo>
                <a:lnTo>
                  <a:pt x="12192000" y="0"/>
                </a:lnTo>
                <a:lnTo>
                  <a:pt x="12192000" y="6857999"/>
                </a:lnTo>
                <a:lnTo>
                  <a:pt x="0" y="6857999"/>
                </a:lnTo>
                <a:lnTo>
                  <a:pt x="0" y="0"/>
                </a:lnTo>
                <a:close/>
              </a:path>
            </a:pathLst>
          </a:custGeom>
          <a:solidFill>
            <a:srgbClr val="000000"/>
          </a:solidFill>
        </p:spPr>
        <p:txBody>
          <a:bodyPr wrap="square" lIns="0" tIns="0" rIns="0" bIns="0" rtlCol="0"/>
          <a:lstStyle/>
          <a:p>
            <a:endParaRPr/>
          </a:p>
        </p:txBody>
      </p:sp>
      <p:sp>
        <p:nvSpPr>
          <p:cNvPr id="2" name="Holder 2"/>
          <p:cNvSpPr>
            <a:spLocks noGrp="1"/>
          </p:cNvSpPr>
          <p:nvPr>
            <p:ph type="title"/>
          </p:nvPr>
        </p:nvSpPr>
        <p:spPr/>
        <p:txBody>
          <a:bodyPr lIns="0" tIns="0" rIns="0" bIns="0"/>
          <a:lstStyle>
            <a:lvl1pPr>
              <a:defRPr sz="4400" b="1" i="0">
                <a:solidFill>
                  <a:schemeClr val="bg1"/>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defRPr sz="600" b="0" i="0">
                <a:solidFill>
                  <a:schemeClr val="tx1"/>
                </a:solidFill>
                <a:latin typeface="Arial MT"/>
                <a:cs typeface="Arial MT"/>
              </a:defRPr>
            </a:lvl1pPr>
          </a:lstStyle>
          <a:p>
            <a:pPr marL="12700">
              <a:lnSpc>
                <a:spcPct val="100000"/>
              </a:lnSpc>
              <a:spcBef>
                <a:spcPts val="40"/>
              </a:spcBef>
            </a:pPr>
            <a:r>
              <a:rPr dirty="0"/>
              <a:t>©</a:t>
            </a:r>
            <a:r>
              <a:rPr spc="50" dirty="0"/>
              <a:t> </a:t>
            </a:r>
            <a:r>
              <a:rPr dirty="0"/>
              <a:t>2020</a:t>
            </a:r>
            <a:r>
              <a:rPr spc="-5" dirty="0"/>
              <a:t> SAP SE </a:t>
            </a:r>
            <a:r>
              <a:rPr dirty="0"/>
              <a:t>or</a:t>
            </a:r>
            <a:r>
              <a:rPr spc="-5" dirty="0"/>
              <a:t> </a:t>
            </a:r>
            <a:r>
              <a:rPr dirty="0"/>
              <a:t>an</a:t>
            </a:r>
            <a:r>
              <a:rPr spc="-5" dirty="0"/>
              <a:t> SAP affiliate </a:t>
            </a:r>
            <a:r>
              <a:rPr dirty="0"/>
              <a:t>company.</a:t>
            </a:r>
            <a:r>
              <a:rPr spc="-10" dirty="0"/>
              <a:t> </a:t>
            </a:r>
            <a:r>
              <a:rPr spc="-5" dirty="0"/>
              <a:t>All</a:t>
            </a:r>
            <a:r>
              <a:rPr dirty="0"/>
              <a:t> </a:t>
            </a:r>
            <a:r>
              <a:rPr spc="-5" dirty="0"/>
              <a:t>rights </a:t>
            </a:r>
            <a:r>
              <a:rPr dirty="0"/>
              <a:t>reserved.</a:t>
            </a:r>
            <a:r>
              <a:rPr spc="155" dirty="0"/>
              <a:t> </a:t>
            </a:r>
            <a:r>
              <a:rPr spc="-445" dirty="0"/>
              <a:t>ǀ</a:t>
            </a:r>
            <a:r>
              <a:rPr spc="310" dirty="0"/>
              <a:t> </a:t>
            </a:r>
            <a:r>
              <a:rPr spc="-5" dirty="0"/>
              <a:t>INTERNAL</a:t>
            </a: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9/11/21</a:t>
            </a:fld>
            <a:endParaRPr lang="en-US"/>
          </a:p>
        </p:txBody>
      </p:sp>
      <p:sp>
        <p:nvSpPr>
          <p:cNvPr id="5" name="Holder 5"/>
          <p:cNvSpPr>
            <a:spLocks noGrp="1"/>
          </p:cNvSpPr>
          <p:nvPr>
            <p:ph type="sldNum" sz="quarter" idx="7"/>
          </p:nvPr>
        </p:nvSpPr>
        <p:spPr/>
        <p:txBody>
          <a:bodyPr lIns="0" tIns="0" rIns="0" bIns="0"/>
          <a:lstStyle>
            <a:lvl1pPr>
              <a:defRPr sz="900" b="0" i="0">
                <a:solidFill>
                  <a:schemeClr val="tx1"/>
                </a:solidFill>
                <a:latin typeface="Arial MT"/>
                <a:cs typeface="Arial MT"/>
              </a:defRPr>
            </a:lvl1pPr>
          </a:lstStyle>
          <a:p>
            <a:pPr marL="101600">
              <a:lnSpc>
                <a:spcPct val="100000"/>
              </a:lnSpc>
              <a:spcBef>
                <a:spcPts val="15"/>
              </a:spcBef>
            </a:pPr>
            <a:fld id="{81D60167-4931-47E6-BA6A-407CBD079E47}" type="slidenum">
              <a:rPr dirty="0"/>
              <a:t>‹#›</a:t>
            </a:fld>
            <a:endParaRPr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defRPr sz="600" b="0" i="0">
                <a:solidFill>
                  <a:schemeClr val="tx1"/>
                </a:solidFill>
                <a:latin typeface="Arial MT"/>
                <a:cs typeface="Arial MT"/>
              </a:defRPr>
            </a:lvl1pPr>
          </a:lstStyle>
          <a:p>
            <a:pPr marL="12700">
              <a:lnSpc>
                <a:spcPct val="100000"/>
              </a:lnSpc>
              <a:spcBef>
                <a:spcPts val="40"/>
              </a:spcBef>
            </a:pPr>
            <a:r>
              <a:rPr dirty="0"/>
              <a:t>©</a:t>
            </a:r>
            <a:r>
              <a:rPr spc="50" dirty="0"/>
              <a:t> </a:t>
            </a:r>
            <a:r>
              <a:rPr dirty="0"/>
              <a:t>2020</a:t>
            </a:r>
            <a:r>
              <a:rPr spc="-5" dirty="0"/>
              <a:t> SAP SE </a:t>
            </a:r>
            <a:r>
              <a:rPr dirty="0"/>
              <a:t>or</a:t>
            </a:r>
            <a:r>
              <a:rPr spc="-5" dirty="0"/>
              <a:t> </a:t>
            </a:r>
            <a:r>
              <a:rPr dirty="0"/>
              <a:t>an</a:t>
            </a:r>
            <a:r>
              <a:rPr spc="-5" dirty="0"/>
              <a:t> SAP affiliate </a:t>
            </a:r>
            <a:r>
              <a:rPr dirty="0"/>
              <a:t>company.</a:t>
            </a:r>
            <a:r>
              <a:rPr spc="-10" dirty="0"/>
              <a:t> </a:t>
            </a:r>
            <a:r>
              <a:rPr spc="-5" dirty="0"/>
              <a:t>All</a:t>
            </a:r>
            <a:r>
              <a:rPr dirty="0"/>
              <a:t> </a:t>
            </a:r>
            <a:r>
              <a:rPr spc="-5" dirty="0"/>
              <a:t>rights </a:t>
            </a:r>
            <a:r>
              <a:rPr dirty="0"/>
              <a:t>reserved.</a:t>
            </a:r>
            <a:r>
              <a:rPr spc="155" dirty="0"/>
              <a:t> </a:t>
            </a:r>
            <a:r>
              <a:rPr spc="-445" dirty="0"/>
              <a:t>ǀ</a:t>
            </a:r>
            <a:r>
              <a:rPr spc="310" dirty="0"/>
              <a:t> </a:t>
            </a:r>
            <a:r>
              <a:rPr spc="-5" dirty="0"/>
              <a:t>INTERNAL</a:t>
            </a: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9/11/21</a:t>
            </a:fld>
            <a:endParaRPr lang="en-US"/>
          </a:p>
        </p:txBody>
      </p:sp>
      <p:sp>
        <p:nvSpPr>
          <p:cNvPr id="4" name="Holder 4"/>
          <p:cNvSpPr>
            <a:spLocks noGrp="1"/>
          </p:cNvSpPr>
          <p:nvPr>
            <p:ph type="sldNum" sz="quarter" idx="7"/>
          </p:nvPr>
        </p:nvSpPr>
        <p:spPr/>
        <p:txBody>
          <a:bodyPr lIns="0" tIns="0" rIns="0" bIns="0"/>
          <a:lstStyle>
            <a:lvl1pPr>
              <a:defRPr sz="900" b="0" i="0">
                <a:solidFill>
                  <a:schemeClr val="tx1"/>
                </a:solidFill>
                <a:latin typeface="Arial MT"/>
                <a:cs typeface="Arial MT"/>
              </a:defRPr>
            </a:lvl1pPr>
          </a:lstStyle>
          <a:p>
            <a:pPr marL="101600">
              <a:lnSpc>
                <a:spcPct val="100000"/>
              </a:lnSpc>
              <a:spcBef>
                <a:spcPts val="15"/>
              </a:spcBef>
            </a:pPr>
            <a:fld id="{81D60167-4931-47E6-BA6A-407CBD079E47}" type="slidenum">
              <a:rPr dirty="0"/>
              <a:t>‹#›</a:t>
            </a:fld>
            <a:endParaRPr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3302352" y="3067812"/>
            <a:ext cx="5587294" cy="695960"/>
          </a:xfrm>
          <a:prstGeom prst="rect">
            <a:avLst/>
          </a:prstGeom>
        </p:spPr>
        <p:txBody>
          <a:bodyPr wrap="square" lIns="0" tIns="0" rIns="0" bIns="0">
            <a:spAutoFit/>
          </a:bodyPr>
          <a:lstStyle>
            <a:lvl1pPr>
              <a:defRPr sz="4400" b="1" i="0">
                <a:solidFill>
                  <a:schemeClr val="bg1"/>
                </a:solidFill>
                <a:latin typeface="Arial"/>
                <a:cs typeface="Arial"/>
              </a:defRPr>
            </a:lvl1pPr>
          </a:lstStyle>
          <a:p>
            <a:endParaRPr/>
          </a:p>
        </p:txBody>
      </p:sp>
      <p:sp>
        <p:nvSpPr>
          <p:cNvPr id="3" name="Holder 3"/>
          <p:cNvSpPr>
            <a:spLocks noGrp="1"/>
          </p:cNvSpPr>
          <p:nvPr>
            <p:ph type="body" idx="1"/>
          </p:nvPr>
        </p:nvSpPr>
        <p:spPr>
          <a:xfrm>
            <a:off x="491301" y="1693164"/>
            <a:ext cx="11209397" cy="4083685"/>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a:xfrm>
            <a:off x="491301" y="6553813"/>
            <a:ext cx="2713355" cy="111125"/>
          </a:xfrm>
          <a:prstGeom prst="rect">
            <a:avLst/>
          </a:prstGeom>
        </p:spPr>
        <p:txBody>
          <a:bodyPr wrap="square" lIns="0" tIns="0" rIns="0" bIns="0">
            <a:spAutoFit/>
          </a:bodyPr>
          <a:lstStyle>
            <a:lvl1pPr>
              <a:defRPr sz="600" b="0" i="0">
                <a:solidFill>
                  <a:schemeClr val="tx1"/>
                </a:solidFill>
                <a:latin typeface="Arial MT"/>
                <a:cs typeface="Arial MT"/>
              </a:defRPr>
            </a:lvl1pPr>
          </a:lstStyle>
          <a:p>
            <a:pPr marL="12700">
              <a:lnSpc>
                <a:spcPct val="100000"/>
              </a:lnSpc>
              <a:spcBef>
                <a:spcPts val="40"/>
              </a:spcBef>
            </a:pPr>
            <a:r>
              <a:rPr dirty="0"/>
              <a:t>©</a:t>
            </a:r>
            <a:r>
              <a:rPr spc="50" dirty="0"/>
              <a:t> </a:t>
            </a:r>
            <a:r>
              <a:rPr dirty="0"/>
              <a:t>2020</a:t>
            </a:r>
            <a:r>
              <a:rPr spc="-5" dirty="0"/>
              <a:t> SAP SE </a:t>
            </a:r>
            <a:r>
              <a:rPr dirty="0"/>
              <a:t>or</a:t>
            </a:r>
            <a:r>
              <a:rPr spc="-5" dirty="0"/>
              <a:t> </a:t>
            </a:r>
            <a:r>
              <a:rPr dirty="0"/>
              <a:t>an</a:t>
            </a:r>
            <a:r>
              <a:rPr spc="-5" dirty="0"/>
              <a:t> SAP affiliate </a:t>
            </a:r>
            <a:r>
              <a:rPr dirty="0"/>
              <a:t>company.</a:t>
            </a:r>
            <a:r>
              <a:rPr spc="-10" dirty="0"/>
              <a:t> </a:t>
            </a:r>
            <a:r>
              <a:rPr spc="-5" dirty="0"/>
              <a:t>All</a:t>
            </a:r>
            <a:r>
              <a:rPr dirty="0"/>
              <a:t> </a:t>
            </a:r>
            <a:r>
              <a:rPr spc="-5" dirty="0"/>
              <a:t>rights </a:t>
            </a:r>
            <a:r>
              <a:rPr dirty="0"/>
              <a:t>reserved.</a:t>
            </a:r>
            <a:r>
              <a:rPr spc="155" dirty="0"/>
              <a:t> </a:t>
            </a:r>
            <a:r>
              <a:rPr spc="-445" dirty="0"/>
              <a:t>ǀ</a:t>
            </a:r>
            <a:r>
              <a:rPr spc="310" dirty="0"/>
              <a:t> </a:t>
            </a:r>
            <a:r>
              <a:rPr spc="-5" dirty="0"/>
              <a:t>INTERNAL</a:t>
            </a: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9/11/21</a:t>
            </a:fld>
            <a:endParaRPr lang="en-US"/>
          </a:p>
        </p:txBody>
      </p:sp>
      <p:sp>
        <p:nvSpPr>
          <p:cNvPr id="6" name="Holder 6"/>
          <p:cNvSpPr>
            <a:spLocks noGrp="1"/>
          </p:cNvSpPr>
          <p:nvPr>
            <p:ph type="sldNum" sz="quarter" idx="7"/>
          </p:nvPr>
        </p:nvSpPr>
        <p:spPr>
          <a:xfrm>
            <a:off x="11524012" y="6534563"/>
            <a:ext cx="203834" cy="153670"/>
          </a:xfrm>
          <a:prstGeom prst="rect">
            <a:avLst/>
          </a:prstGeom>
        </p:spPr>
        <p:txBody>
          <a:bodyPr wrap="square" lIns="0" tIns="0" rIns="0" bIns="0">
            <a:spAutoFit/>
          </a:bodyPr>
          <a:lstStyle>
            <a:lvl1pPr>
              <a:defRPr sz="900" b="0" i="0">
                <a:solidFill>
                  <a:schemeClr val="tx1"/>
                </a:solidFill>
                <a:latin typeface="Arial MT"/>
                <a:cs typeface="Arial MT"/>
              </a:defRPr>
            </a:lvl1pPr>
          </a:lstStyle>
          <a:p>
            <a:pPr marL="101600">
              <a:lnSpc>
                <a:spcPct val="100000"/>
              </a:lnSpc>
              <a:spcBef>
                <a:spcPts val="15"/>
              </a:spcBef>
            </a:pPr>
            <a:fld id="{81D60167-4931-47E6-BA6A-407CBD079E47}" type="slidenum">
              <a:rPr dirty="0"/>
              <a:t>‹#›</a:t>
            </a:fld>
            <a:endParaRPr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hyperlink" Target="https://ant.apache.org/"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hyperlink" Target="http://ant.apache.org/manual/index.html" TargetMode="External"/><Relationship Id="rId5" Type="http://schemas.openxmlformats.org/officeDocument/2006/relationships/hyperlink" Target="https://ant.apache.org/manual/Tasks/" TargetMode="External"/><Relationship Id="rId4" Type="http://schemas.openxmlformats.org/officeDocument/2006/relationships/hyperlink" Target="https://ant.apache.org/manual/tasksoverview.html" TargetMode="Externa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maven.apache.org/ref/3.6.1/maven-model-builder/super-pom.html" TargetMode="Externa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s://maven.apache.org/guides/introduction/introduction-to-the-lifecycle.html#Lifecycle_Reference" TargetMode="Externa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hyperlink" Target="https://maven.apache.org/ref/3.8.2/maven-core/default-bindings.html" TargetMode="External"/><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hyperlink" Target="https://maven.apache.org/plugins/index.html" TargetMode="External"/><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hyperlink" Target="https://repo1.maven.org/maven2/" TargetMode="External"/><Relationship Id="rId1" Type="http://schemas.openxmlformats.org/officeDocument/2006/relationships/slideLayout" Target="../slideLayouts/slideLayout3.xml"/><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maven.apache.org/archetypes/maven-archetype-quickstart/" TargetMode="External"/><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hyperlink" Target="https://maven.apache.org/guides/introduction/introduction-to-dependency-mechanism.html" TargetMode="External"/><Relationship Id="rId2" Type="http://schemas.openxmlformats.org/officeDocument/2006/relationships/image" Target="../media/image23.png"/><Relationship Id="rId1" Type="http://schemas.openxmlformats.org/officeDocument/2006/relationships/slideLayout" Target="../slideLayouts/slideLayout3.xml"/><Relationship Id="rId4" Type="http://schemas.openxmlformats.org/officeDocument/2006/relationships/hyperlink" Target="https://maven.apache.org/pom.html#dependencies"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4.jp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hyperlink" Target="https://maven.apache.org/index.html"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s://junit.org/junit5/docs/current/api/org.junit.platform.engine/org/junit/platform/engine/TestEngine.html" TargetMode="External"/><Relationship Id="rId2" Type="http://schemas.openxmlformats.org/officeDocument/2006/relationships/hyperlink" Target="https://junit.org/junit5/docs/current/user-guide/#launcher-api"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hyperlink" Target="https://junit.org/junit5/docs/current/user-guide/#writing-tests-annotations"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hyperlink" Target="https://junit.org/junit5/docs/current/api/org.junit.jupiter.api/org/junit/jupiter/api/Assertions.html" TargetMode="Externa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hyperlink" Target="https://junit.org/junit5/docs/current/api/org.junit.jupiter.api/org/junit/jupiter/api/Assumptions.html" TargetMode="Externa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31.xml.rels><?xml version="1.0" encoding="UTF-8" standalone="yes"?>
<Relationships xmlns="http://schemas.openxmlformats.org/package/2006/relationships"><Relationship Id="rId3" Type="http://schemas.openxmlformats.org/officeDocument/2006/relationships/hyperlink" Target="http://www.pluralsight.com/courses/junit-5-unit-testing-getting-started" TargetMode="External"/><Relationship Id="rId2" Type="http://schemas.openxmlformats.org/officeDocument/2006/relationships/hyperlink" Target="https://junit.org/junit5/docs/current/user-guide/"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www.apache.org/" TargetMode="External"/><Relationship Id="rId2" Type="http://schemas.openxmlformats.org/officeDocument/2006/relationships/hyperlink" Target="https://ant.apache.org/"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Layout" Target="../slideLayouts/slideLayout4.xml"/><Relationship Id="rId5" Type="http://schemas.openxmlformats.org/officeDocument/2006/relationships/image" Target="../media/image6.png"/><Relationship Id="rId4" Type="http://schemas.openxmlformats.org/officeDocument/2006/relationships/image" Target="../media/image5.jpg"/></Relationships>
</file>

<file path=ppt/slides/_rels/slide9.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8.png"/><Relationship Id="rId7" Type="http://schemas.openxmlformats.org/officeDocument/2006/relationships/hyperlink" Target="https://ant.apache.org/manual/Types/filterset.html" TargetMode="External"/><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0" y="0"/>
                </a:moveTo>
                <a:lnTo>
                  <a:pt x="12192000" y="0"/>
                </a:lnTo>
                <a:lnTo>
                  <a:pt x="12192000" y="6857999"/>
                </a:lnTo>
                <a:lnTo>
                  <a:pt x="0" y="6857999"/>
                </a:lnTo>
                <a:lnTo>
                  <a:pt x="0" y="0"/>
                </a:lnTo>
                <a:close/>
              </a:path>
            </a:pathLst>
          </a:custGeom>
          <a:solidFill>
            <a:srgbClr val="000000"/>
          </a:solidFill>
        </p:spPr>
        <p:txBody>
          <a:bodyPr wrap="square" lIns="0" tIns="0" rIns="0" bIns="0" rtlCol="0"/>
          <a:lstStyle/>
          <a:p>
            <a:endParaRPr/>
          </a:p>
        </p:txBody>
      </p:sp>
      <p:sp>
        <p:nvSpPr>
          <p:cNvPr id="3" name="object 3"/>
          <p:cNvSpPr txBox="1"/>
          <p:nvPr/>
        </p:nvSpPr>
        <p:spPr>
          <a:xfrm>
            <a:off x="275300" y="4868417"/>
            <a:ext cx="791500" cy="166712"/>
          </a:xfrm>
          <a:prstGeom prst="rect">
            <a:avLst/>
          </a:prstGeom>
        </p:spPr>
        <p:txBody>
          <a:bodyPr vert="horz" wrap="square" lIns="0" tIns="12700" rIns="0" bIns="0" rtlCol="0">
            <a:spAutoFit/>
          </a:bodyPr>
          <a:lstStyle/>
          <a:p>
            <a:pPr marL="12700">
              <a:lnSpc>
                <a:spcPct val="100000"/>
              </a:lnSpc>
              <a:spcBef>
                <a:spcPts val="100"/>
              </a:spcBef>
            </a:pPr>
            <a:r>
              <a:rPr sz="1000" dirty="0">
                <a:solidFill>
                  <a:srgbClr val="FFFFFF"/>
                </a:solidFill>
                <a:latin typeface="Arial MT"/>
                <a:cs typeface="Arial MT"/>
              </a:rPr>
              <a:t>INTERNAL</a:t>
            </a:r>
            <a:endParaRPr sz="1000" dirty="0">
              <a:latin typeface="Arial MT"/>
              <a:cs typeface="Arial MT"/>
            </a:endParaRPr>
          </a:p>
        </p:txBody>
      </p:sp>
      <p:pic>
        <p:nvPicPr>
          <p:cNvPr id="4" name="object 4"/>
          <p:cNvPicPr/>
          <p:nvPr/>
        </p:nvPicPr>
        <p:blipFill>
          <a:blip r:embed="rId2" cstate="print"/>
          <a:stretch>
            <a:fillRect/>
          </a:stretch>
        </p:blipFill>
        <p:spPr>
          <a:xfrm>
            <a:off x="9950551" y="6217668"/>
            <a:ext cx="1963635" cy="359999"/>
          </a:xfrm>
          <a:prstGeom prst="rect">
            <a:avLst/>
          </a:prstGeom>
        </p:spPr>
      </p:pic>
      <p:sp>
        <p:nvSpPr>
          <p:cNvPr id="5" name="object 5"/>
          <p:cNvSpPr txBox="1"/>
          <p:nvPr/>
        </p:nvSpPr>
        <p:spPr>
          <a:xfrm>
            <a:off x="275300" y="4256532"/>
            <a:ext cx="1401100" cy="440505"/>
          </a:xfrm>
          <a:prstGeom prst="rect">
            <a:avLst/>
          </a:prstGeom>
        </p:spPr>
        <p:txBody>
          <a:bodyPr vert="horz" wrap="square" lIns="0" tIns="29845" rIns="0" bIns="0" rtlCol="0">
            <a:spAutoFit/>
          </a:bodyPr>
          <a:lstStyle/>
          <a:p>
            <a:pPr marL="12700" marR="5080">
              <a:lnSpc>
                <a:spcPts val="1580"/>
              </a:lnSpc>
              <a:spcBef>
                <a:spcPts val="235"/>
              </a:spcBef>
            </a:pPr>
            <a:r>
              <a:rPr lang="en-US" sz="1400" spc="-5" dirty="0">
                <a:solidFill>
                  <a:schemeClr val="bg1"/>
                </a:solidFill>
                <a:latin typeface="Arial MT"/>
                <a:cs typeface="Arial MT"/>
              </a:rPr>
              <a:t>Shreshtt Bhatt </a:t>
            </a:r>
            <a:r>
              <a:rPr lang="en-US" sz="1400" dirty="0">
                <a:solidFill>
                  <a:schemeClr val="bg1"/>
                </a:solidFill>
                <a:latin typeface="Arial MT"/>
                <a:cs typeface="Arial MT"/>
              </a:rPr>
              <a:t> </a:t>
            </a:r>
            <a:r>
              <a:rPr lang="en-US" sz="1400" spc="-5" dirty="0">
                <a:solidFill>
                  <a:schemeClr val="bg1"/>
                </a:solidFill>
                <a:latin typeface="Arial MT"/>
                <a:cs typeface="Arial MT"/>
              </a:rPr>
              <a:t>Oct</a:t>
            </a:r>
            <a:r>
              <a:rPr lang="en-US" sz="1400" spc="-50" dirty="0">
                <a:solidFill>
                  <a:schemeClr val="bg1"/>
                </a:solidFill>
                <a:latin typeface="Arial MT"/>
                <a:cs typeface="Arial MT"/>
              </a:rPr>
              <a:t> </a:t>
            </a:r>
            <a:r>
              <a:rPr lang="en-US" sz="1400" spc="-5" dirty="0">
                <a:solidFill>
                  <a:schemeClr val="bg1"/>
                </a:solidFill>
                <a:latin typeface="Arial MT"/>
                <a:cs typeface="Arial MT"/>
              </a:rPr>
              <a:t>12,</a:t>
            </a:r>
            <a:r>
              <a:rPr lang="en-US" sz="1400" spc="-45" dirty="0">
                <a:solidFill>
                  <a:schemeClr val="bg1"/>
                </a:solidFill>
                <a:latin typeface="Arial MT"/>
                <a:cs typeface="Arial MT"/>
              </a:rPr>
              <a:t> </a:t>
            </a:r>
            <a:r>
              <a:rPr lang="en-US" sz="1400" spc="-5" dirty="0">
                <a:solidFill>
                  <a:schemeClr val="bg1"/>
                </a:solidFill>
                <a:latin typeface="Arial MT"/>
                <a:cs typeface="Arial MT"/>
              </a:rPr>
              <a:t>2021</a:t>
            </a:r>
            <a:endParaRPr lang="en-US" sz="1400" dirty="0">
              <a:solidFill>
                <a:schemeClr val="bg1"/>
              </a:solidFill>
              <a:latin typeface="Arial MT"/>
              <a:cs typeface="Arial MT"/>
            </a:endParaRPr>
          </a:p>
        </p:txBody>
      </p:sp>
      <p:sp>
        <p:nvSpPr>
          <p:cNvPr id="6" name="object 6"/>
          <p:cNvSpPr txBox="1">
            <a:spLocks noGrp="1"/>
          </p:cNvSpPr>
          <p:nvPr>
            <p:ph type="title"/>
          </p:nvPr>
        </p:nvSpPr>
        <p:spPr>
          <a:xfrm>
            <a:off x="275300" y="2629915"/>
            <a:ext cx="9414510" cy="574040"/>
          </a:xfrm>
          <a:prstGeom prst="rect">
            <a:avLst/>
          </a:prstGeom>
        </p:spPr>
        <p:txBody>
          <a:bodyPr vert="horz" wrap="square" lIns="0" tIns="12700" rIns="0" bIns="0" rtlCol="0">
            <a:spAutoFit/>
          </a:bodyPr>
          <a:lstStyle/>
          <a:p>
            <a:pPr marL="12700">
              <a:lnSpc>
                <a:spcPct val="100000"/>
              </a:lnSpc>
              <a:spcBef>
                <a:spcPts val="100"/>
              </a:spcBef>
            </a:pPr>
            <a:r>
              <a:rPr sz="3600" spc="-5" dirty="0"/>
              <a:t>ANT</a:t>
            </a:r>
            <a:r>
              <a:rPr sz="3600" spc="-10" dirty="0"/>
              <a:t> </a:t>
            </a:r>
            <a:r>
              <a:rPr sz="3600" dirty="0"/>
              <a:t>,</a:t>
            </a:r>
            <a:r>
              <a:rPr sz="3600" spc="-10" dirty="0"/>
              <a:t> </a:t>
            </a:r>
            <a:r>
              <a:rPr sz="3600" spc="-60" dirty="0"/>
              <a:t>MAVEN</a:t>
            </a:r>
            <a:r>
              <a:rPr sz="3600" spc="-145" dirty="0"/>
              <a:t> </a:t>
            </a:r>
            <a:r>
              <a:rPr sz="3600" spc="-5" dirty="0"/>
              <a:t>AND</a:t>
            </a:r>
            <a:r>
              <a:rPr sz="3600" spc="-10" dirty="0"/>
              <a:t> </a:t>
            </a:r>
            <a:r>
              <a:rPr sz="3600" spc="-5" dirty="0"/>
              <a:t>JUNIT </a:t>
            </a:r>
            <a:r>
              <a:rPr sz="3600" spc="-25" dirty="0"/>
              <a:t>FUNDAMENTALS</a:t>
            </a:r>
            <a:endParaRPr sz="360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2">
            <a:extLst>
              <a:ext uri="{FF2B5EF4-FFF2-40B4-BE49-F238E27FC236}">
                <a16:creationId xmlns:a16="http://schemas.microsoft.com/office/drawing/2014/main" id="{C6360423-41E6-664B-A44F-EDF2F7FA8C9D}"/>
              </a:ext>
            </a:extLst>
          </p:cNvPr>
          <p:cNvSpPr txBox="1">
            <a:spLocks noGrp="1"/>
          </p:cNvSpPr>
          <p:nvPr>
            <p:ph type="title"/>
          </p:nvPr>
        </p:nvSpPr>
        <p:spPr>
          <a:xfrm>
            <a:off x="464585" y="151244"/>
            <a:ext cx="5606015" cy="382156"/>
          </a:xfrm>
          <a:prstGeom prst="rect">
            <a:avLst/>
          </a:prstGeom>
        </p:spPr>
        <p:txBody>
          <a:bodyPr vert="horz" wrap="square" lIns="0" tIns="12700" rIns="0" bIns="0" rtlCol="0">
            <a:spAutoFit/>
          </a:bodyPr>
          <a:lstStyle/>
          <a:p>
            <a:pPr marL="12700">
              <a:lnSpc>
                <a:spcPct val="100000"/>
              </a:lnSpc>
              <a:spcBef>
                <a:spcPts val="100"/>
              </a:spcBef>
              <a:tabLst>
                <a:tab pos="1620520" algn="l"/>
              </a:tabLst>
            </a:pPr>
            <a:r>
              <a:rPr lang="en-US" sz="2400" spc="-5" dirty="0">
                <a:solidFill>
                  <a:srgbClr val="000000"/>
                </a:solidFill>
              </a:rPr>
              <a:t>Example 2 - </a:t>
            </a:r>
            <a:r>
              <a:rPr sz="2400" spc="-5" dirty="0">
                <a:solidFill>
                  <a:srgbClr val="000000"/>
                </a:solidFill>
              </a:rPr>
              <a:t>build.</a:t>
            </a:r>
            <a:r>
              <a:rPr sz="2400" dirty="0">
                <a:solidFill>
                  <a:srgbClr val="000000"/>
                </a:solidFill>
              </a:rPr>
              <a:t>xml</a:t>
            </a:r>
            <a:endParaRPr sz="2400" dirty="0"/>
          </a:p>
        </p:txBody>
      </p:sp>
      <p:pic>
        <p:nvPicPr>
          <p:cNvPr id="11" name="Picture 10">
            <a:extLst>
              <a:ext uri="{FF2B5EF4-FFF2-40B4-BE49-F238E27FC236}">
                <a16:creationId xmlns:a16="http://schemas.microsoft.com/office/drawing/2014/main" id="{E14E5978-4D01-4A4F-9B70-8EC6E3C15D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41121" y="678489"/>
            <a:ext cx="7309757" cy="6019800"/>
          </a:xfrm>
          <a:prstGeom prst="rect">
            <a:avLst/>
          </a:prstGeom>
          <a:ln>
            <a:solidFill>
              <a:schemeClr val="accent1">
                <a:shade val="50000"/>
              </a:schemeClr>
            </a:solidFill>
          </a:ln>
        </p:spPr>
      </p:pic>
    </p:spTree>
    <p:extLst>
      <p:ext uri="{BB962C8B-B14F-4D97-AF65-F5344CB8AC3E}">
        <p14:creationId xmlns:p14="http://schemas.microsoft.com/office/powerpoint/2010/main" val="21841947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91301" y="478027"/>
            <a:ext cx="3604895" cy="391160"/>
          </a:xfrm>
          <a:prstGeom prst="rect">
            <a:avLst/>
          </a:prstGeom>
        </p:spPr>
        <p:txBody>
          <a:bodyPr vert="horz" wrap="square" lIns="0" tIns="12700" rIns="0" bIns="0" rtlCol="0">
            <a:spAutoFit/>
          </a:bodyPr>
          <a:lstStyle/>
          <a:p>
            <a:pPr marL="12700">
              <a:lnSpc>
                <a:spcPct val="100000"/>
              </a:lnSpc>
              <a:spcBef>
                <a:spcPts val="100"/>
              </a:spcBef>
              <a:tabLst>
                <a:tab pos="1515745" algn="l"/>
              </a:tabLst>
            </a:pPr>
            <a:r>
              <a:rPr sz="2400" spc="-5" dirty="0">
                <a:solidFill>
                  <a:srgbClr val="000000"/>
                </a:solidFill>
              </a:rPr>
              <a:t>build.xml	</a:t>
            </a:r>
            <a:r>
              <a:rPr sz="2400" dirty="0">
                <a:solidFill>
                  <a:srgbClr val="000000"/>
                </a:solidFill>
              </a:rPr>
              <a:t>:</a:t>
            </a:r>
            <a:r>
              <a:rPr sz="2400" spc="-30" dirty="0">
                <a:solidFill>
                  <a:srgbClr val="000000"/>
                </a:solidFill>
              </a:rPr>
              <a:t> </a:t>
            </a:r>
            <a:r>
              <a:rPr sz="2400" spc="-5" dirty="0">
                <a:solidFill>
                  <a:srgbClr val="000000"/>
                </a:solidFill>
              </a:rPr>
              <a:t>List</a:t>
            </a:r>
            <a:r>
              <a:rPr sz="2400" spc="-25" dirty="0">
                <a:solidFill>
                  <a:srgbClr val="000000"/>
                </a:solidFill>
              </a:rPr>
              <a:t> </a:t>
            </a:r>
            <a:r>
              <a:rPr sz="2400" spc="-5" dirty="0">
                <a:solidFill>
                  <a:srgbClr val="000000"/>
                </a:solidFill>
              </a:rPr>
              <a:t>Of</a:t>
            </a:r>
            <a:r>
              <a:rPr sz="2400" spc="-30" dirty="0">
                <a:solidFill>
                  <a:srgbClr val="000000"/>
                </a:solidFill>
              </a:rPr>
              <a:t> </a:t>
            </a:r>
            <a:r>
              <a:rPr sz="2400" spc="-40" dirty="0">
                <a:solidFill>
                  <a:srgbClr val="000000"/>
                </a:solidFill>
              </a:rPr>
              <a:t>Tasks</a:t>
            </a:r>
            <a:endParaRPr sz="2400" dirty="0"/>
          </a:p>
        </p:txBody>
      </p:sp>
      <p:pic>
        <p:nvPicPr>
          <p:cNvPr id="3" name="object 3"/>
          <p:cNvPicPr/>
          <p:nvPr/>
        </p:nvPicPr>
        <p:blipFill>
          <a:blip r:embed="rId2" cstate="print"/>
          <a:stretch>
            <a:fillRect/>
          </a:stretch>
        </p:blipFill>
        <p:spPr>
          <a:xfrm>
            <a:off x="807553" y="1330687"/>
            <a:ext cx="10994236" cy="4375631"/>
          </a:xfrm>
          <a:prstGeom prst="rect">
            <a:avLst/>
          </a:prstGeom>
        </p:spPr>
      </p:pic>
      <p:sp>
        <p:nvSpPr>
          <p:cNvPr id="4" name="object 4"/>
          <p:cNvSpPr txBox="1">
            <a:spLocks noGrp="1"/>
          </p:cNvSpPr>
          <p:nvPr>
            <p:ph type="sldNum" sz="quarter" idx="7"/>
          </p:nvPr>
        </p:nvSpPr>
        <p:spPr>
          <a:prstGeom prst="rect">
            <a:avLst/>
          </a:prstGeom>
        </p:spPr>
        <p:txBody>
          <a:bodyPr vert="horz" wrap="square" lIns="0" tIns="1905" rIns="0" bIns="0" rtlCol="0">
            <a:spAutoFit/>
          </a:bodyPr>
          <a:lstStyle/>
          <a:p>
            <a:pPr marL="101600">
              <a:lnSpc>
                <a:spcPct val="100000"/>
              </a:lnSpc>
              <a:spcBef>
                <a:spcPts val="15"/>
              </a:spcBef>
            </a:pPr>
            <a:fld id="{81D60167-4931-47E6-BA6A-407CBD079E47}" type="slidenum">
              <a:rPr dirty="0"/>
              <a:t>11</a:t>
            </a:fld>
            <a:endParaRPr dirty="0"/>
          </a:p>
        </p:txBody>
      </p:sp>
      <p:sp>
        <p:nvSpPr>
          <p:cNvPr id="5" name="object 5"/>
          <p:cNvSpPr txBox="1">
            <a:spLocks noGrp="1"/>
          </p:cNvSpPr>
          <p:nvPr>
            <p:ph type="ftr" sz="quarter" idx="5"/>
          </p:nvPr>
        </p:nvSpPr>
        <p:spPr>
          <a:prstGeom prst="rect">
            <a:avLst/>
          </a:prstGeom>
        </p:spPr>
        <p:txBody>
          <a:bodyPr vert="horz" wrap="square" lIns="0" tIns="5080" rIns="0" bIns="0" rtlCol="0">
            <a:spAutoFit/>
          </a:bodyPr>
          <a:lstStyle/>
          <a:p>
            <a:pPr marL="12700">
              <a:lnSpc>
                <a:spcPct val="100000"/>
              </a:lnSpc>
              <a:spcBef>
                <a:spcPts val="40"/>
              </a:spcBef>
            </a:pPr>
            <a:r>
              <a:rPr dirty="0"/>
              <a:t>©</a:t>
            </a:r>
            <a:r>
              <a:rPr spc="50" dirty="0"/>
              <a:t> </a:t>
            </a:r>
            <a:r>
              <a:rPr dirty="0"/>
              <a:t>2020</a:t>
            </a:r>
            <a:r>
              <a:rPr spc="-5" dirty="0"/>
              <a:t> SAP SE </a:t>
            </a:r>
            <a:r>
              <a:rPr dirty="0"/>
              <a:t>or</a:t>
            </a:r>
            <a:r>
              <a:rPr spc="-5" dirty="0"/>
              <a:t> </a:t>
            </a:r>
            <a:r>
              <a:rPr dirty="0"/>
              <a:t>an</a:t>
            </a:r>
            <a:r>
              <a:rPr spc="-5" dirty="0"/>
              <a:t> SAP affiliate </a:t>
            </a:r>
            <a:r>
              <a:rPr dirty="0"/>
              <a:t>company.</a:t>
            </a:r>
            <a:r>
              <a:rPr spc="-10" dirty="0"/>
              <a:t> </a:t>
            </a:r>
            <a:r>
              <a:rPr spc="-5" dirty="0"/>
              <a:t>All</a:t>
            </a:r>
            <a:r>
              <a:rPr dirty="0"/>
              <a:t> </a:t>
            </a:r>
            <a:r>
              <a:rPr spc="-5" dirty="0"/>
              <a:t>rights </a:t>
            </a:r>
            <a:r>
              <a:rPr dirty="0"/>
              <a:t>reserved.</a:t>
            </a:r>
            <a:r>
              <a:rPr spc="155" dirty="0"/>
              <a:t> </a:t>
            </a:r>
            <a:r>
              <a:rPr spc="-445" dirty="0"/>
              <a:t>ǀ</a:t>
            </a:r>
            <a:r>
              <a:rPr spc="310" dirty="0"/>
              <a:t> </a:t>
            </a:r>
            <a:r>
              <a:rPr spc="-5" dirty="0"/>
              <a:t>INTERNAL</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bject 4"/>
          <p:cNvSpPr txBox="1">
            <a:spLocks noGrp="1"/>
          </p:cNvSpPr>
          <p:nvPr>
            <p:ph type="sldNum" sz="quarter" idx="7"/>
          </p:nvPr>
        </p:nvSpPr>
        <p:spPr>
          <a:prstGeom prst="rect">
            <a:avLst/>
          </a:prstGeom>
        </p:spPr>
        <p:txBody>
          <a:bodyPr vert="horz" wrap="square" lIns="0" tIns="1905" rIns="0" bIns="0" rtlCol="0">
            <a:spAutoFit/>
          </a:bodyPr>
          <a:lstStyle/>
          <a:p>
            <a:pPr marL="101600">
              <a:lnSpc>
                <a:spcPct val="100000"/>
              </a:lnSpc>
              <a:spcBef>
                <a:spcPts val="15"/>
              </a:spcBef>
            </a:pPr>
            <a:fld id="{81D60167-4931-47E6-BA6A-407CBD079E47}" type="slidenum">
              <a:rPr dirty="0"/>
              <a:t>12</a:t>
            </a:fld>
            <a:endParaRPr dirty="0"/>
          </a:p>
        </p:txBody>
      </p:sp>
      <p:sp>
        <p:nvSpPr>
          <p:cNvPr id="5" name="object 5"/>
          <p:cNvSpPr txBox="1">
            <a:spLocks noGrp="1"/>
          </p:cNvSpPr>
          <p:nvPr>
            <p:ph type="ftr" sz="quarter" idx="5"/>
          </p:nvPr>
        </p:nvSpPr>
        <p:spPr>
          <a:prstGeom prst="rect">
            <a:avLst/>
          </a:prstGeom>
        </p:spPr>
        <p:txBody>
          <a:bodyPr vert="horz" wrap="square" lIns="0" tIns="5080" rIns="0" bIns="0" rtlCol="0">
            <a:spAutoFit/>
          </a:bodyPr>
          <a:lstStyle/>
          <a:p>
            <a:pPr marL="12700">
              <a:lnSpc>
                <a:spcPct val="100000"/>
              </a:lnSpc>
              <a:spcBef>
                <a:spcPts val="40"/>
              </a:spcBef>
            </a:pPr>
            <a:r>
              <a:rPr dirty="0"/>
              <a:t>©</a:t>
            </a:r>
            <a:r>
              <a:rPr spc="50" dirty="0"/>
              <a:t> </a:t>
            </a:r>
            <a:r>
              <a:rPr dirty="0"/>
              <a:t>2020</a:t>
            </a:r>
            <a:r>
              <a:rPr spc="-5" dirty="0"/>
              <a:t> SAP SE </a:t>
            </a:r>
            <a:r>
              <a:rPr dirty="0"/>
              <a:t>or</a:t>
            </a:r>
            <a:r>
              <a:rPr spc="-5" dirty="0"/>
              <a:t> </a:t>
            </a:r>
            <a:r>
              <a:rPr dirty="0"/>
              <a:t>an</a:t>
            </a:r>
            <a:r>
              <a:rPr spc="-5" dirty="0"/>
              <a:t> SAP affiliate </a:t>
            </a:r>
            <a:r>
              <a:rPr dirty="0"/>
              <a:t>company.</a:t>
            </a:r>
            <a:r>
              <a:rPr spc="-10" dirty="0"/>
              <a:t> </a:t>
            </a:r>
            <a:r>
              <a:rPr spc="-5" dirty="0"/>
              <a:t>All</a:t>
            </a:r>
            <a:r>
              <a:rPr dirty="0"/>
              <a:t> </a:t>
            </a:r>
            <a:r>
              <a:rPr spc="-5" dirty="0"/>
              <a:t>rights </a:t>
            </a:r>
            <a:r>
              <a:rPr dirty="0"/>
              <a:t>reserved.</a:t>
            </a:r>
            <a:r>
              <a:rPr spc="155" dirty="0"/>
              <a:t> </a:t>
            </a:r>
            <a:r>
              <a:rPr spc="-445" dirty="0"/>
              <a:t>ǀ</a:t>
            </a:r>
            <a:r>
              <a:rPr spc="310" dirty="0"/>
              <a:t> </a:t>
            </a:r>
            <a:r>
              <a:rPr spc="-5" dirty="0"/>
              <a:t>INTERNAL</a:t>
            </a:r>
          </a:p>
        </p:txBody>
      </p:sp>
      <p:sp>
        <p:nvSpPr>
          <p:cNvPr id="2" name="object 2"/>
          <p:cNvSpPr txBox="1"/>
          <p:nvPr/>
        </p:nvSpPr>
        <p:spPr>
          <a:xfrm>
            <a:off x="491298" y="1595628"/>
            <a:ext cx="9744075" cy="4372992"/>
          </a:xfrm>
          <a:prstGeom prst="rect">
            <a:avLst/>
          </a:prstGeom>
        </p:spPr>
        <p:txBody>
          <a:bodyPr vert="horz" wrap="square" lIns="0" tIns="12700" rIns="0" bIns="0" rtlCol="0">
            <a:spAutoFit/>
          </a:bodyPr>
          <a:lstStyle/>
          <a:p>
            <a:pPr marL="410845" indent="-398780">
              <a:lnSpc>
                <a:spcPct val="100000"/>
              </a:lnSpc>
              <a:spcBef>
                <a:spcPts val="100"/>
              </a:spcBef>
              <a:buClr>
                <a:srgbClr val="F0AB00"/>
              </a:buClr>
              <a:buSzPct val="80000"/>
              <a:buFont typeface="Wingdings"/>
              <a:buChar char=""/>
              <a:tabLst>
                <a:tab pos="410845" algn="l"/>
                <a:tab pos="411480" algn="l"/>
                <a:tab pos="3529329" algn="l"/>
              </a:tabLst>
            </a:pPr>
            <a:r>
              <a:rPr sz="2000" dirty="0">
                <a:latin typeface="Arial MT"/>
                <a:cs typeface="Arial MT"/>
              </a:rPr>
              <a:t>Apache</a:t>
            </a:r>
            <a:r>
              <a:rPr sz="2000" spc="-110" dirty="0">
                <a:latin typeface="Arial MT"/>
                <a:cs typeface="Arial MT"/>
              </a:rPr>
              <a:t> </a:t>
            </a:r>
            <a:r>
              <a:rPr sz="2000" dirty="0">
                <a:latin typeface="Arial MT"/>
                <a:cs typeface="Arial MT"/>
              </a:rPr>
              <a:t>Ant</a:t>
            </a:r>
            <a:r>
              <a:rPr sz="2000" spc="-5" dirty="0">
                <a:latin typeface="Arial MT"/>
                <a:cs typeface="Arial MT"/>
              </a:rPr>
              <a:t> Fundamentals	</a:t>
            </a:r>
            <a:r>
              <a:rPr sz="2000" dirty="0">
                <a:latin typeface="Arial MT"/>
                <a:cs typeface="Arial MT"/>
              </a:rPr>
              <a:t>:</a:t>
            </a:r>
            <a:endParaRPr lang="en-US" sz="2000" dirty="0">
              <a:latin typeface="Arial MT"/>
              <a:cs typeface="Arial MT"/>
            </a:endParaRPr>
          </a:p>
          <a:p>
            <a:pPr marL="12065">
              <a:lnSpc>
                <a:spcPct val="100000"/>
              </a:lnSpc>
              <a:spcBef>
                <a:spcPts val="100"/>
              </a:spcBef>
              <a:buClr>
                <a:srgbClr val="F0AB00"/>
              </a:buClr>
              <a:buSzPct val="80000"/>
              <a:tabLst>
                <a:tab pos="410845" algn="l"/>
                <a:tab pos="411480" algn="l"/>
                <a:tab pos="3529329" algn="l"/>
              </a:tabLst>
            </a:pPr>
            <a:r>
              <a:rPr lang="en-US" sz="2000" dirty="0">
                <a:latin typeface="Arial MT"/>
                <a:cs typeface="Arial MT"/>
              </a:rPr>
              <a:t>      </a:t>
            </a:r>
            <a:r>
              <a:rPr lang="en-US" sz="2000" dirty="0">
                <a:latin typeface="Arial MT"/>
                <a:cs typeface="Arial MT"/>
                <a:hlinkClick r:id="rId3"/>
              </a:rPr>
              <a:t>https://ant.apache.org/</a:t>
            </a:r>
            <a:endParaRPr lang="en-US" sz="2000" dirty="0">
              <a:latin typeface="Arial MT"/>
              <a:cs typeface="Arial MT"/>
            </a:endParaRPr>
          </a:p>
          <a:p>
            <a:pPr marL="12065">
              <a:lnSpc>
                <a:spcPct val="100000"/>
              </a:lnSpc>
              <a:spcBef>
                <a:spcPts val="100"/>
              </a:spcBef>
              <a:buClr>
                <a:srgbClr val="F0AB00"/>
              </a:buClr>
              <a:buSzPct val="80000"/>
              <a:tabLst>
                <a:tab pos="410845" algn="l"/>
                <a:tab pos="411480" algn="l"/>
                <a:tab pos="3529329" algn="l"/>
              </a:tabLst>
            </a:pPr>
            <a:endParaRPr lang="en-US" sz="2000" dirty="0">
              <a:latin typeface="Arial MT"/>
              <a:cs typeface="Arial MT"/>
            </a:endParaRPr>
          </a:p>
          <a:p>
            <a:pPr marL="469265" lvl="1">
              <a:spcBef>
                <a:spcPts val="100"/>
              </a:spcBef>
              <a:buClr>
                <a:srgbClr val="F0AB00"/>
              </a:buClr>
              <a:buSzPct val="80000"/>
              <a:tabLst>
                <a:tab pos="410845" algn="l"/>
                <a:tab pos="411480" algn="l"/>
                <a:tab pos="3529329" algn="l"/>
              </a:tabLst>
            </a:pPr>
            <a:r>
              <a:rPr lang="en-IN" sz="2000" u="sng" spc="-5" dirty="0">
                <a:solidFill>
                  <a:srgbClr val="008FD3"/>
                </a:solidFill>
                <a:uFill>
                  <a:solidFill>
                    <a:srgbClr val="008FD3"/>
                  </a:solidFill>
                </a:uFill>
                <a:latin typeface="Arial MT"/>
                <a:cs typeface="Arial MT"/>
              </a:rPr>
              <a:t>https://</a:t>
            </a:r>
            <a:r>
              <a:rPr lang="en-IN" sz="2000" u="sng" spc="-5" dirty="0" err="1">
                <a:solidFill>
                  <a:srgbClr val="008FD3"/>
                </a:solidFill>
                <a:uFill>
                  <a:solidFill>
                    <a:srgbClr val="008FD3"/>
                  </a:solidFill>
                </a:uFill>
                <a:latin typeface="Arial MT"/>
                <a:cs typeface="Arial MT"/>
              </a:rPr>
              <a:t>app.pluralsight.com</a:t>
            </a:r>
            <a:r>
              <a:rPr lang="en-IN" sz="2000" u="sng" spc="-5" dirty="0">
                <a:solidFill>
                  <a:srgbClr val="008FD3"/>
                </a:solidFill>
                <a:uFill>
                  <a:solidFill>
                    <a:srgbClr val="008FD3"/>
                  </a:solidFill>
                </a:uFill>
                <a:latin typeface="Arial MT"/>
                <a:cs typeface="Arial MT"/>
              </a:rPr>
              <a:t>/library/courses/apache-ant-fundamentals/table-of- </a:t>
            </a:r>
            <a:r>
              <a:rPr lang="en-IN" sz="2000" spc="-545" dirty="0">
                <a:solidFill>
                  <a:srgbClr val="008FD3"/>
                </a:solidFill>
                <a:latin typeface="Arial MT"/>
                <a:cs typeface="Arial MT"/>
              </a:rPr>
              <a:t> </a:t>
            </a:r>
            <a:r>
              <a:rPr lang="en-IN" sz="2000" u="sng" spc="-5" dirty="0" err="1">
                <a:solidFill>
                  <a:srgbClr val="008FD3"/>
                </a:solidFill>
                <a:uFill>
                  <a:solidFill>
                    <a:srgbClr val="008FD3"/>
                  </a:solidFill>
                </a:uFill>
                <a:latin typeface="Arial MT"/>
                <a:cs typeface="Arial MT"/>
              </a:rPr>
              <a:t>contents?aid</a:t>
            </a:r>
            <a:r>
              <a:rPr lang="en-IN" sz="2000" u="sng" spc="-5" dirty="0">
                <a:solidFill>
                  <a:srgbClr val="008FD3"/>
                </a:solidFill>
                <a:uFill>
                  <a:solidFill>
                    <a:srgbClr val="008FD3"/>
                  </a:solidFill>
                </a:uFill>
                <a:latin typeface="Arial MT"/>
                <a:cs typeface="Arial MT"/>
              </a:rPr>
              <a:t>=7010a000002BWq6AAG</a:t>
            </a:r>
            <a:endParaRPr lang="en-US" sz="2000" dirty="0">
              <a:latin typeface="Arial MT"/>
              <a:cs typeface="Arial MT"/>
            </a:endParaRPr>
          </a:p>
          <a:p>
            <a:pPr marL="12065">
              <a:lnSpc>
                <a:spcPct val="100000"/>
              </a:lnSpc>
              <a:spcBef>
                <a:spcPts val="100"/>
              </a:spcBef>
              <a:buClr>
                <a:srgbClr val="F0AB00"/>
              </a:buClr>
              <a:buSzPct val="80000"/>
              <a:tabLst>
                <a:tab pos="410845" algn="l"/>
                <a:tab pos="411480" algn="l"/>
                <a:tab pos="3529329" algn="l"/>
              </a:tabLst>
            </a:pPr>
            <a:r>
              <a:rPr lang="en-US" sz="2000" dirty="0">
                <a:latin typeface="Arial MT"/>
                <a:cs typeface="Arial MT"/>
              </a:rPr>
              <a:t>         </a:t>
            </a:r>
            <a:endParaRPr sz="2000" dirty="0">
              <a:latin typeface="Arial MT"/>
              <a:cs typeface="Arial MT"/>
            </a:endParaRPr>
          </a:p>
          <a:p>
            <a:pPr marL="355600" indent="-342900">
              <a:lnSpc>
                <a:spcPct val="100000"/>
              </a:lnSpc>
              <a:spcBef>
                <a:spcPts val="1800"/>
              </a:spcBef>
              <a:buClr>
                <a:srgbClr val="F0AB00"/>
              </a:buClr>
              <a:buSzPct val="80000"/>
              <a:buFont typeface="Wingdings"/>
              <a:buChar char=""/>
              <a:tabLst>
                <a:tab pos="354965" algn="l"/>
                <a:tab pos="355600" algn="l"/>
                <a:tab pos="3043555" algn="l"/>
              </a:tabLst>
            </a:pPr>
            <a:r>
              <a:rPr sz="2000" spc="-5" dirty="0">
                <a:latin typeface="Arial MT"/>
                <a:cs typeface="Arial MT"/>
              </a:rPr>
              <a:t>Complete </a:t>
            </a:r>
            <a:r>
              <a:rPr sz="2000" dirty="0">
                <a:latin typeface="Arial MT"/>
                <a:cs typeface="Arial MT"/>
              </a:rPr>
              <a:t>List</a:t>
            </a:r>
            <a:r>
              <a:rPr sz="2000" spc="-5" dirty="0">
                <a:latin typeface="Arial MT"/>
                <a:cs typeface="Arial MT"/>
              </a:rPr>
              <a:t> </a:t>
            </a:r>
            <a:r>
              <a:rPr sz="2000" dirty="0">
                <a:latin typeface="Arial MT"/>
                <a:cs typeface="Arial MT"/>
              </a:rPr>
              <a:t>of</a:t>
            </a:r>
            <a:r>
              <a:rPr sz="2000" spc="-40" dirty="0">
                <a:latin typeface="Arial MT"/>
                <a:cs typeface="Arial MT"/>
              </a:rPr>
              <a:t> </a:t>
            </a:r>
            <a:r>
              <a:rPr sz="2000" spc="-45" dirty="0">
                <a:latin typeface="Arial MT"/>
                <a:cs typeface="Arial MT"/>
              </a:rPr>
              <a:t>Tasks	</a:t>
            </a:r>
            <a:r>
              <a:rPr sz="2000" dirty="0">
                <a:latin typeface="Arial MT"/>
                <a:cs typeface="Arial MT"/>
              </a:rPr>
              <a:t>:</a:t>
            </a:r>
            <a:endParaRPr lang="en-US" sz="2000" dirty="0">
              <a:latin typeface="Arial MT"/>
              <a:cs typeface="Arial MT"/>
            </a:endParaRPr>
          </a:p>
          <a:p>
            <a:pPr marL="12700">
              <a:spcBef>
                <a:spcPts val="1800"/>
              </a:spcBef>
              <a:buClr>
                <a:srgbClr val="F0AB00"/>
              </a:buClr>
              <a:buSzPct val="80000"/>
              <a:tabLst>
                <a:tab pos="354965" algn="l"/>
                <a:tab pos="355600" algn="l"/>
                <a:tab pos="3043555" algn="l"/>
              </a:tabLst>
            </a:pPr>
            <a:r>
              <a:rPr lang="en-IN" sz="2000" dirty="0">
                <a:latin typeface="Arial MT"/>
                <a:cs typeface="Arial MT"/>
              </a:rPr>
              <a:t>      </a:t>
            </a:r>
            <a:r>
              <a:rPr lang="en-IN" sz="2000" dirty="0">
                <a:latin typeface="Arial MT"/>
                <a:cs typeface="Arial MT"/>
                <a:hlinkClick r:id="rId4"/>
              </a:rPr>
              <a:t>https://ant.apache.org/manual/tasksoverview.html</a:t>
            </a:r>
            <a:endParaRPr lang="en-IN" sz="2000" dirty="0">
              <a:latin typeface="Arial MT"/>
              <a:cs typeface="Arial MT"/>
            </a:endParaRPr>
          </a:p>
          <a:p>
            <a:pPr marL="12700">
              <a:spcBef>
                <a:spcPts val="1800"/>
              </a:spcBef>
              <a:buClr>
                <a:srgbClr val="F0AB00"/>
              </a:buClr>
              <a:buSzPct val="80000"/>
              <a:tabLst>
                <a:tab pos="354965" algn="l"/>
                <a:tab pos="355600" algn="l"/>
                <a:tab pos="3043555" algn="l"/>
              </a:tabLst>
            </a:pPr>
            <a:r>
              <a:rPr lang="en-US" sz="2000" dirty="0">
                <a:latin typeface="Arial MT"/>
                <a:cs typeface="Arial MT"/>
              </a:rPr>
              <a:t>	 </a:t>
            </a:r>
            <a:r>
              <a:rPr lang="en-US" sz="2000" dirty="0">
                <a:latin typeface="Arial MT"/>
                <a:cs typeface="Arial MT"/>
                <a:hlinkClick r:id="rId5"/>
              </a:rPr>
              <a:t>https://ant.apache.org/manual/Tasks/</a:t>
            </a:r>
            <a:endParaRPr lang="en-US" sz="2000" dirty="0">
              <a:latin typeface="Arial MT"/>
              <a:cs typeface="Arial MT"/>
            </a:endParaRPr>
          </a:p>
          <a:p>
            <a:pPr marL="355600" indent="-342900">
              <a:lnSpc>
                <a:spcPct val="100000"/>
              </a:lnSpc>
              <a:spcBef>
                <a:spcPts val="1800"/>
              </a:spcBef>
              <a:buClr>
                <a:srgbClr val="F0AB00"/>
              </a:buClr>
              <a:buSzPct val="80000"/>
              <a:buFont typeface="Wingdings"/>
              <a:buChar char=""/>
              <a:tabLst>
                <a:tab pos="354965" algn="l"/>
                <a:tab pos="355600" algn="l"/>
              </a:tabLst>
            </a:pPr>
            <a:r>
              <a:rPr sz="2000" spc="-5" dirty="0">
                <a:latin typeface="Arial MT"/>
                <a:cs typeface="Arial MT"/>
              </a:rPr>
              <a:t>Ant</a:t>
            </a:r>
            <a:r>
              <a:rPr sz="2000" spc="-35" dirty="0">
                <a:latin typeface="Arial MT"/>
                <a:cs typeface="Arial MT"/>
              </a:rPr>
              <a:t> </a:t>
            </a:r>
            <a:r>
              <a:rPr sz="2000" spc="-5" dirty="0">
                <a:latin typeface="Arial MT"/>
                <a:cs typeface="Arial MT"/>
              </a:rPr>
              <a:t>Manual</a:t>
            </a:r>
            <a:r>
              <a:rPr sz="2000" spc="-20" dirty="0">
                <a:latin typeface="Arial MT"/>
                <a:cs typeface="Arial MT"/>
              </a:rPr>
              <a:t> </a:t>
            </a:r>
            <a:r>
              <a:rPr sz="2000" dirty="0">
                <a:latin typeface="Arial MT"/>
                <a:cs typeface="Arial MT"/>
              </a:rPr>
              <a:t>:</a:t>
            </a:r>
          </a:p>
          <a:p>
            <a:pPr marL="1101090">
              <a:lnSpc>
                <a:spcPct val="100000"/>
              </a:lnSpc>
            </a:pPr>
            <a:r>
              <a:rPr sz="2000" u="sng" spc="-5" dirty="0">
                <a:solidFill>
                  <a:srgbClr val="008FD3"/>
                </a:solidFill>
                <a:uFill>
                  <a:solidFill>
                    <a:srgbClr val="008FD3"/>
                  </a:solidFill>
                </a:uFill>
                <a:latin typeface="Arial MT"/>
                <a:cs typeface="Arial MT"/>
                <a:hlinkClick r:id="rId6"/>
              </a:rPr>
              <a:t>http://ant.apache.org/manual/index.html</a:t>
            </a:r>
            <a:endParaRPr sz="2000" dirty="0">
              <a:latin typeface="Arial MT"/>
              <a:cs typeface="Arial MT"/>
            </a:endParaRPr>
          </a:p>
        </p:txBody>
      </p:sp>
      <p:sp>
        <p:nvSpPr>
          <p:cNvPr id="3" name="object 3"/>
          <p:cNvSpPr txBox="1">
            <a:spLocks noGrp="1"/>
          </p:cNvSpPr>
          <p:nvPr>
            <p:ph type="title"/>
          </p:nvPr>
        </p:nvSpPr>
        <p:spPr>
          <a:xfrm>
            <a:off x="491301" y="478027"/>
            <a:ext cx="2449195" cy="391160"/>
          </a:xfrm>
          <a:prstGeom prst="rect">
            <a:avLst/>
          </a:prstGeom>
        </p:spPr>
        <p:txBody>
          <a:bodyPr vert="horz" wrap="square" lIns="0" tIns="12700" rIns="0" bIns="0" rtlCol="0">
            <a:spAutoFit/>
          </a:bodyPr>
          <a:lstStyle/>
          <a:p>
            <a:pPr marL="12700">
              <a:lnSpc>
                <a:spcPct val="100000"/>
              </a:lnSpc>
              <a:spcBef>
                <a:spcPts val="100"/>
              </a:spcBef>
            </a:pPr>
            <a:r>
              <a:rPr sz="2400" spc="-5" dirty="0">
                <a:solidFill>
                  <a:srgbClr val="000000"/>
                </a:solidFill>
              </a:rPr>
              <a:t>Ant</a:t>
            </a:r>
            <a:r>
              <a:rPr sz="2400" spc="-30" dirty="0">
                <a:solidFill>
                  <a:srgbClr val="000000"/>
                </a:solidFill>
              </a:rPr>
              <a:t> </a:t>
            </a:r>
            <a:r>
              <a:rPr sz="2400" dirty="0">
                <a:solidFill>
                  <a:srgbClr val="000000"/>
                </a:solidFill>
              </a:rPr>
              <a:t>-</a:t>
            </a:r>
            <a:r>
              <a:rPr sz="2400" spc="-30" dirty="0">
                <a:solidFill>
                  <a:srgbClr val="000000"/>
                </a:solidFill>
              </a:rPr>
              <a:t> </a:t>
            </a:r>
            <a:r>
              <a:rPr sz="2400" spc="-5" dirty="0">
                <a:solidFill>
                  <a:srgbClr val="000000"/>
                </a:solidFill>
              </a:rPr>
              <a:t>References</a:t>
            </a:r>
            <a:endParaRPr sz="240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3">
            <a:extLst>
              <a:ext uri="{FF2B5EF4-FFF2-40B4-BE49-F238E27FC236}">
                <a16:creationId xmlns:a16="http://schemas.microsoft.com/office/drawing/2014/main" id="{F84B2E13-5470-3F4D-AA39-05BB8A601C21}"/>
              </a:ext>
            </a:extLst>
          </p:cNvPr>
          <p:cNvSpPr txBox="1">
            <a:spLocks noGrp="1"/>
          </p:cNvSpPr>
          <p:nvPr>
            <p:ph type="title"/>
          </p:nvPr>
        </p:nvSpPr>
        <p:spPr>
          <a:xfrm>
            <a:off x="762000" y="659822"/>
            <a:ext cx="4080699" cy="628377"/>
          </a:xfrm>
          <a:prstGeom prst="rect">
            <a:avLst/>
          </a:prstGeom>
        </p:spPr>
        <p:txBody>
          <a:bodyPr vert="horz" wrap="square" lIns="0" tIns="12700" rIns="0" bIns="0" rtlCol="0">
            <a:spAutoFit/>
          </a:bodyPr>
          <a:lstStyle/>
          <a:p>
            <a:pPr marL="12700">
              <a:lnSpc>
                <a:spcPct val="100000"/>
              </a:lnSpc>
              <a:spcBef>
                <a:spcPts val="100"/>
              </a:spcBef>
            </a:pPr>
            <a:r>
              <a:rPr lang="en-US" sz="4000" spc="-5" dirty="0">
                <a:solidFill>
                  <a:srgbClr val="000000"/>
                </a:solidFill>
              </a:rPr>
              <a:t>Apache Maven</a:t>
            </a:r>
            <a:endParaRPr sz="4000" dirty="0"/>
          </a:p>
        </p:txBody>
      </p:sp>
      <p:pic>
        <p:nvPicPr>
          <p:cNvPr id="3" name="Picture 2">
            <a:extLst>
              <a:ext uri="{FF2B5EF4-FFF2-40B4-BE49-F238E27FC236}">
                <a16:creationId xmlns:a16="http://schemas.microsoft.com/office/drawing/2014/main" id="{DDED8E28-37F7-A848-B8D9-22C23282F1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95600" y="2628900"/>
            <a:ext cx="6400800" cy="1600200"/>
          </a:xfrm>
          <a:prstGeom prst="rect">
            <a:avLst/>
          </a:prstGeom>
        </p:spPr>
      </p:pic>
    </p:spTree>
    <p:extLst>
      <p:ext uri="{BB962C8B-B14F-4D97-AF65-F5344CB8AC3E}">
        <p14:creationId xmlns:p14="http://schemas.microsoft.com/office/powerpoint/2010/main" val="28147790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91301" y="478027"/>
            <a:ext cx="1799589" cy="391160"/>
          </a:xfrm>
          <a:prstGeom prst="rect">
            <a:avLst/>
          </a:prstGeom>
        </p:spPr>
        <p:txBody>
          <a:bodyPr vert="horz" wrap="square" lIns="0" tIns="12700" rIns="0" bIns="0" rtlCol="0">
            <a:spAutoFit/>
          </a:bodyPr>
          <a:lstStyle/>
          <a:p>
            <a:pPr marL="12700">
              <a:lnSpc>
                <a:spcPct val="100000"/>
              </a:lnSpc>
              <a:spcBef>
                <a:spcPts val="100"/>
              </a:spcBef>
            </a:pPr>
            <a:r>
              <a:rPr sz="2400" spc="-5" dirty="0">
                <a:solidFill>
                  <a:srgbClr val="000000"/>
                </a:solidFill>
              </a:rPr>
              <a:t>In</a:t>
            </a:r>
            <a:r>
              <a:rPr sz="2400" dirty="0">
                <a:solidFill>
                  <a:srgbClr val="000000"/>
                </a:solidFill>
              </a:rPr>
              <a:t>tr</a:t>
            </a:r>
            <a:r>
              <a:rPr sz="2400" spc="-5" dirty="0">
                <a:solidFill>
                  <a:srgbClr val="000000"/>
                </a:solidFill>
              </a:rPr>
              <a:t>odu</a:t>
            </a:r>
            <a:r>
              <a:rPr sz="2400" dirty="0">
                <a:solidFill>
                  <a:srgbClr val="000000"/>
                </a:solidFill>
              </a:rPr>
              <a:t>ct</a:t>
            </a:r>
            <a:r>
              <a:rPr sz="2400" spc="-5" dirty="0">
                <a:solidFill>
                  <a:srgbClr val="000000"/>
                </a:solidFill>
              </a:rPr>
              <a:t>ion</a:t>
            </a:r>
            <a:endParaRPr sz="2400"/>
          </a:p>
        </p:txBody>
      </p:sp>
      <p:sp>
        <p:nvSpPr>
          <p:cNvPr id="11" name="object 11"/>
          <p:cNvSpPr txBox="1">
            <a:spLocks noGrp="1"/>
          </p:cNvSpPr>
          <p:nvPr>
            <p:ph type="sldNum" sz="quarter" idx="7"/>
          </p:nvPr>
        </p:nvSpPr>
        <p:spPr>
          <a:prstGeom prst="rect">
            <a:avLst/>
          </a:prstGeom>
        </p:spPr>
        <p:txBody>
          <a:bodyPr vert="horz" wrap="square" lIns="0" tIns="1905" rIns="0" bIns="0" rtlCol="0">
            <a:spAutoFit/>
          </a:bodyPr>
          <a:lstStyle/>
          <a:p>
            <a:pPr marL="38100">
              <a:lnSpc>
                <a:spcPct val="100000"/>
              </a:lnSpc>
              <a:spcBef>
                <a:spcPts val="15"/>
              </a:spcBef>
            </a:pPr>
            <a:fld id="{81D60167-4931-47E6-BA6A-407CBD079E47}" type="slidenum">
              <a:rPr dirty="0"/>
              <a:t>14</a:t>
            </a:fld>
            <a:endParaRPr dirty="0"/>
          </a:p>
        </p:txBody>
      </p:sp>
      <p:sp>
        <p:nvSpPr>
          <p:cNvPr id="12" name="object 12"/>
          <p:cNvSpPr txBox="1">
            <a:spLocks noGrp="1"/>
          </p:cNvSpPr>
          <p:nvPr>
            <p:ph type="ftr" sz="quarter" idx="5"/>
          </p:nvPr>
        </p:nvSpPr>
        <p:spPr>
          <a:prstGeom prst="rect">
            <a:avLst/>
          </a:prstGeom>
        </p:spPr>
        <p:txBody>
          <a:bodyPr vert="horz" wrap="square" lIns="0" tIns="5080" rIns="0" bIns="0" rtlCol="0">
            <a:spAutoFit/>
          </a:bodyPr>
          <a:lstStyle/>
          <a:p>
            <a:pPr marL="12700">
              <a:lnSpc>
                <a:spcPct val="100000"/>
              </a:lnSpc>
              <a:spcBef>
                <a:spcPts val="40"/>
              </a:spcBef>
            </a:pPr>
            <a:r>
              <a:rPr dirty="0"/>
              <a:t>©</a:t>
            </a:r>
            <a:r>
              <a:rPr spc="50" dirty="0"/>
              <a:t> </a:t>
            </a:r>
            <a:r>
              <a:rPr dirty="0"/>
              <a:t>2020</a:t>
            </a:r>
            <a:r>
              <a:rPr spc="-5" dirty="0"/>
              <a:t> SAP SE </a:t>
            </a:r>
            <a:r>
              <a:rPr dirty="0"/>
              <a:t>or</a:t>
            </a:r>
            <a:r>
              <a:rPr spc="-5" dirty="0"/>
              <a:t> </a:t>
            </a:r>
            <a:r>
              <a:rPr dirty="0"/>
              <a:t>an</a:t>
            </a:r>
            <a:r>
              <a:rPr spc="-5" dirty="0"/>
              <a:t> SAP affiliate </a:t>
            </a:r>
            <a:r>
              <a:rPr dirty="0"/>
              <a:t>company.</a:t>
            </a:r>
            <a:r>
              <a:rPr spc="-10" dirty="0"/>
              <a:t> </a:t>
            </a:r>
            <a:r>
              <a:rPr spc="-5" dirty="0"/>
              <a:t>All</a:t>
            </a:r>
            <a:r>
              <a:rPr dirty="0"/>
              <a:t> </a:t>
            </a:r>
            <a:r>
              <a:rPr spc="-5" dirty="0"/>
              <a:t>rights </a:t>
            </a:r>
            <a:r>
              <a:rPr dirty="0"/>
              <a:t>reserved.</a:t>
            </a:r>
            <a:r>
              <a:rPr spc="155" dirty="0"/>
              <a:t> </a:t>
            </a:r>
            <a:r>
              <a:rPr spc="-445" dirty="0"/>
              <a:t>ǀ</a:t>
            </a:r>
            <a:r>
              <a:rPr spc="310" dirty="0"/>
              <a:t> </a:t>
            </a:r>
            <a:r>
              <a:rPr spc="-5" dirty="0"/>
              <a:t>INTERNAL</a:t>
            </a:r>
          </a:p>
        </p:txBody>
      </p:sp>
      <p:sp>
        <p:nvSpPr>
          <p:cNvPr id="13" name="object 2">
            <a:extLst>
              <a:ext uri="{FF2B5EF4-FFF2-40B4-BE49-F238E27FC236}">
                <a16:creationId xmlns:a16="http://schemas.microsoft.com/office/drawing/2014/main" id="{6C15A629-259B-EC4F-9D40-E4E0AF2A3A23}"/>
              </a:ext>
            </a:extLst>
          </p:cNvPr>
          <p:cNvSpPr txBox="1"/>
          <p:nvPr/>
        </p:nvSpPr>
        <p:spPr>
          <a:xfrm>
            <a:off x="517132" y="1143000"/>
            <a:ext cx="11006880" cy="5496376"/>
          </a:xfrm>
          <a:prstGeom prst="rect">
            <a:avLst/>
          </a:prstGeom>
        </p:spPr>
        <p:txBody>
          <a:bodyPr vert="horz" wrap="square" lIns="0" tIns="12700" rIns="0" bIns="0" rtlCol="0">
            <a:spAutoFit/>
          </a:bodyPr>
          <a:lstStyle/>
          <a:p>
            <a:pPr marL="355600" indent="-342900">
              <a:lnSpc>
                <a:spcPct val="100000"/>
              </a:lnSpc>
              <a:spcBef>
                <a:spcPts val="100"/>
              </a:spcBef>
              <a:buClr>
                <a:srgbClr val="F0AB00"/>
              </a:buClr>
              <a:buSzPct val="80000"/>
              <a:buFont typeface="Wingdings"/>
              <a:buChar char=""/>
              <a:tabLst>
                <a:tab pos="354965" algn="l"/>
                <a:tab pos="355600" algn="l"/>
              </a:tabLst>
            </a:pPr>
            <a:r>
              <a:rPr lang="en-IN" sz="2000" dirty="0">
                <a:latin typeface="Arial" panose="020B0604020202020204" pitchFamily="34" charset="0"/>
                <a:cs typeface="Arial" panose="020B0604020202020204" pitchFamily="34" charset="0"/>
              </a:rPr>
              <a:t>Maven is a project management and comprehension tool that provides developers a complete build lifecycle framework. Using maven we can build and manage any Java based project.</a:t>
            </a:r>
          </a:p>
          <a:p>
            <a:pPr marL="355600" indent="-342900">
              <a:lnSpc>
                <a:spcPct val="100000"/>
              </a:lnSpc>
              <a:spcBef>
                <a:spcPts val="100"/>
              </a:spcBef>
              <a:buClr>
                <a:srgbClr val="F0AB00"/>
              </a:buClr>
              <a:buSzPct val="80000"/>
              <a:buFont typeface="Wingdings"/>
              <a:buChar char=""/>
              <a:tabLst>
                <a:tab pos="354965" algn="l"/>
                <a:tab pos="355600" algn="l"/>
              </a:tabLst>
            </a:pPr>
            <a:endParaRPr lang="en-US" sz="2400" spc="-30" dirty="0">
              <a:latin typeface="Arial" panose="020B0604020202020204" pitchFamily="34" charset="0"/>
              <a:cs typeface="Arial" panose="020B0604020202020204" pitchFamily="34" charset="0"/>
            </a:endParaRPr>
          </a:p>
          <a:p>
            <a:pPr marL="355600" indent="-342900">
              <a:spcBef>
                <a:spcPts val="100"/>
              </a:spcBef>
              <a:buClr>
                <a:srgbClr val="F0AB00"/>
              </a:buClr>
              <a:buSzPct val="80000"/>
              <a:buFont typeface="Wingdings"/>
              <a:buChar char=""/>
              <a:tabLst>
                <a:tab pos="354965" algn="l"/>
                <a:tab pos="355600" algn="l"/>
              </a:tabLst>
            </a:pPr>
            <a:r>
              <a:rPr lang="en-IN" sz="2000" dirty="0">
                <a:latin typeface="Arial" panose="020B0604020202020204" pitchFamily="34" charset="0"/>
                <a:cs typeface="Arial" panose="020B0604020202020204" pitchFamily="34" charset="0"/>
              </a:rPr>
              <a:t>Based on the concept of a project object model (POM), Maven can manage a project's build, documentation, reporting, dependencies, releases and distribution from a central piece of information.</a:t>
            </a:r>
          </a:p>
          <a:p>
            <a:pPr marL="355600" indent="-342900">
              <a:spcBef>
                <a:spcPts val="100"/>
              </a:spcBef>
              <a:buClr>
                <a:srgbClr val="F0AB00"/>
              </a:buClr>
              <a:buSzPct val="80000"/>
              <a:buFont typeface="Wingdings"/>
              <a:buChar char=""/>
              <a:tabLst>
                <a:tab pos="354965" algn="l"/>
                <a:tab pos="355600" algn="l"/>
              </a:tabLst>
            </a:pPr>
            <a:endParaRPr lang="en-IN" dirty="0"/>
          </a:p>
          <a:p>
            <a:pPr marL="355600" indent="-342900">
              <a:spcBef>
                <a:spcPts val="100"/>
              </a:spcBef>
              <a:buClr>
                <a:srgbClr val="F0AB00"/>
              </a:buClr>
              <a:buSzPct val="80000"/>
              <a:buFont typeface="Wingdings"/>
              <a:buChar char=""/>
              <a:tabLst>
                <a:tab pos="354965" algn="l"/>
                <a:tab pos="355600" algn="l"/>
              </a:tabLst>
            </a:pPr>
            <a:r>
              <a:rPr lang="en-IN" sz="2000" dirty="0">
                <a:latin typeface="Arial" panose="020B0604020202020204" pitchFamily="34" charset="0"/>
                <a:cs typeface="Arial" panose="020B0604020202020204" pitchFamily="34" charset="0"/>
              </a:rPr>
              <a:t>A Project Object Model or POM is the fundamental unit of work in Maven. It is an XML file (pom.xml) that contains information about the project and configuration details used by Maven to build the project.</a:t>
            </a:r>
          </a:p>
          <a:p>
            <a:pPr marL="355600" indent="-342900">
              <a:spcBef>
                <a:spcPts val="100"/>
              </a:spcBef>
              <a:buClr>
                <a:srgbClr val="F0AB00"/>
              </a:buClr>
              <a:buSzPct val="80000"/>
              <a:buFont typeface="Wingdings"/>
              <a:buChar char=""/>
              <a:tabLst>
                <a:tab pos="354965" algn="l"/>
                <a:tab pos="355600" algn="l"/>
              </a:tabLst>
            </a:pPr>
            <a:endParaRPr lang="en-IN" dirty="0"/>
          </a:p>
          <a:p>
            <a:pPr marL="355600" indent="-342900">
              <a:spcBef>
                <a:spcPts val="100"/>
              </a:spcBef>
              <a:buClr>
                <a:srgbClr val="F0AB00"/>
              </a:buClr>
              <a:buSzPct val="80000"/>
              <a:buFont typeface="Wingdings"/>
              <a:buChar char=""/>
              <a:tabLst>
                <a:tab pos="354965" algn="l"/>
                <a:tab pos="355600" algn="l"/>
              </a:tabLst>
            </a:pPr>
            <a:r>
              <a:rPr lang="en-IN" sz="2000" dirty="0">
                <a:latin typeface="Arial" panose="020B0604020202020204" pitchFamily="34" charset="0"/>
                <a:cs typeface="Arial" panose="020B0604020202020204" pitchFamily="34" charset="0"/>
              </a:rPr>
              <a:t>Maven uses </a:t>
            </a:r>
            <a:r>
              <a:rPr lang="en-IN" sz="2000" b="1" dirty="0">
                <a:latin typeface="Arial" panose="020B0604020202020204" pitchFamily="34" charset="0"/>
                <a:cs typeface="Arial" panose="020B0604020202020204" pitchFamily="34" charset="0"/>
              </a:rPr>
              <a:t>Convention</a:t>
            </a:r>
            <a:r>
              <a:rPr lang="en-IN" sz="2000" dirty="0">
                <a:latin typeface="Arial" panose="020B0604020202020204" pitchFamily="34" charset="0"/>
                <a:cs typeface="Arial" panose="020B0604020202020204" pitchFamily="34" charset="0"/>
              </a:rPr>
              <a:t> over </a:t>
            </a:r>
            <a:r>
              <a:rPr lang="en-IN" sz="2000" b="1" dirty="0">
                <a:latin typeface="Arial" panose="020B0604020202020204" pitchFamily="34" charset="0"/>
                <a:cs typeface="Arial" panose="020B0604020202020204" pitchFamily="34" charset="0"/>
              </a:rPr>
              <a:t>Configuration</a:t>
            </a:r>
            <a:r>
              <a:rPr lang="en-IN" sz="2000" dirty="0">
                <a:latin typeface="Arial" panose="020B0604020202020204" pitchFamily="34" charset="0"/>
                <a:cs typeface="Arial" panose="020B0604020202020204" pitchFamily="34" charset="0"/>
              </a:rPr>
              <a:t>, which means developers are not required to create build process themselves.</a:t>
            </a:r>
          </a:p>
          <a:p>
            <a:pPr marL="355600" indent="-342900">
              <a:spcBef>
                <a:spcPts val="100"/>
              </a:spcBef>
              <a:buClr>
                <a:srgbClr val="F0AB00"/>
              </a:buClr>
              <a:buSzPct val="80000"/>
              <a:buFont typeface="Wingdings"/>
              <a:buChar char=""/>
              <a:tabLst>
                <a:tab pos="354965" algn="l"/>
                <a:tab pos="355600" algn="l"/>
              </a:tabLst>
            </a:pPr>
            <a:endParaRPr lang="en-IN" sz="2000" dirty="0">
              <a:latin typeface="Arial" panose="020B0604020202020204" pitchFamily="34" charset="0"/>
              <a:cs typeface="Arial" panose="020B0604020202020204" pitchFamily="34" charset="0"/>
            </a:endParaRPr>
          </a:p>
          <a:p>
            <a:pPr marL="355600" indent="-342900">
              <a:spcBef>
                <a:spcPts val="100"/>
              </a:spcBef>
              <a:buClr>
                <a:srgbClr val="F0AB00"/>
              </a:buClr>
              <a:buSzPct val="80000"/>
              <a:buFont typeface="Wingdings"/>
              <a:buChar char=""/>
              <a:tabLst>
                <a:tab pos="354965" algn="l"/>
                <a:tab pos="355600" algn="l"/>
              </a:tabLst>
            </a:pPr>
            <a:r>
              <a:rPr lang="en-IN" sz="2000" dirty="0">
                <a:latin typeface="Arial" panose="020B0604020202020204" pitchFamily="34" charset="0"/>
                <a:cs typeface="Arial" panose="020B0604020202020204" pitchFamily="34" charset="0"/>
              </a:rPr>
              <a:t>Maven is actually a plugin execution framework where every task is actually done by plugins.</a:t>
            </a:r>
          </a:p>
          <a:p>
            <a:pPr marL="355600" indent="-342900">
              <a:spcBef>
                <a:spcPts val="100"/>
              </a:spcBef>
              <a:buClr>
                <a:srgbClr val="F0AB00"/>
              </a:buClr>
              <a:buSzPct val="80000"/>
              <a:buFont typeface="Wingdings"/>
              <a:buChar char=""/>
              <a:tabLst>
                <a:tab pos="354965" algn="l"/>
                <a:tab pos="355600" algn="l"/>
              </a:tabLst>
            </a:pPr>
            <a:endParaRPr lang="en-IN" sz="2400" dirty="0">
              <a:latin typeface="Arial" panose="020B0604020202020204" pitchFamily="34" charset="0"/>
              <a:cs typeface="Arial" panose="020B0604020202020204" pitchFamily="34" charset="0"/>
            </a:endParaRPr>
          </a:p>
          <a:p>
            <a:pPr marL="355600" indent="-342900">
              <a:spcBef>
                <a:spcPts val="100"/>
              </a:spcBef>
              <a:buClr>
                <a:srgbClr val="F0AB00"/>
              </a:buClr>
              <a:buSzPct val="80000"/>
              <a:buFont typeface="Wingdings"/>
              <a:buChar char=""/>
              <a:tabLst>
                <a:tab pos="354965" algn="l"/>
                <a:tab pos="355600" algn="l"/>
              </a:tabLst>
            </a:pPr>
            <a:endParaRPr 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474343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04001" y="347444"/>
            <a:ext cx="4385499" cy="382156"/>
          </a:xfrm>
          <a:prstGeom prst="rect">
            <a:avLst/>
          </a:prstGeom>
        </p:spPr>
        <p:txBody>
          <a:bodyPr vert="horz" wrap="square" lIns="0" tIns="12700" rIns="0" bIns="0" rtlCol="0">
            <a:spAutoFit/>
          </a:bodyPr>
          <a:lstStyle/>
          <a:p>
            <a:pPr marL="12700">
              <a:lnSpc>
                <a:spcPct val="100000"/>
              </a:lnSpc>
              <a:spcBef>
                <a:spcPts val="100"/>
              </a:spcBef>
            </a:pPr>
            <a:r>
              <a:rPr lang="en-US" sz="2400" spc="-5" dirty="0">
                <a:solidFill>
                  <a:srgbClr val="000000"/>
                </a:solidFill>
              </a:rPr>
              <a:t>Project Object Model (POM)</a:t>
            </a:r>
            <a:endParaRPr sz="2400" dirty="0"/>
          </a:p>
        </p:txBody>
      </p:sp>
      <p:sp>
        <p:nvSpPr>
          <p:cNvPr id="11" name="object 11"/>
          <p:cNvSpPr txBox="1">
            <a:spLocks noGrp="1"/>
          </p:cNvSpPr>
          <p:nvPr>
            <p:ph type="sldNum" sz="quarter" idx="7"/>
          </p:nvPr>
        </p:nvSpPr>
        <p:spPr>
          <a:prstGeom prst="rect">
            <a:avLst/>
          </a:prstGeom>
        </p:spPr>
        <p:txBody>
          <a:bodyPr vert="horz" wrap="square" lIns="0" tIns="1905" rIns="0" bIns="0" rtlCol="0">
            <a:spAutoFit/>
          </a:bodyPr>
          <a:lstStyle/>
          <a:p>
            <a:pPr marL="38100">
              <a:lnSpc>
                <a:spcPct val="100000"/>
              </a:lnSpc>
              <a:spcBef>
                <a:spcPts val="15"/>
              </a:spcBef>
            </a:pPr>
            <a:fld id="{81D60167-4931-47E6-BA6A-407CBD079E47}" type="slidenum">
              <a:rPr dirty="0"/>
              <a:t>15</a:t>
            </a:fld>
            <a:endParaRPr dirty="0"/>
          </a:p>
        </p:txBody>
      </p:sp>
      <p:sp>
        <p:nvSpPr>
          <p:cNvPr id="12" name="object 12"/>
          <p:cNvSpPr txBox="1">
            <a:spLocks noGrp="1"/>
          </p:cNvSpPr>
          <p:nvPr>
            <p:ph type="ftr" sz="quarter" idx="5"/>
          </p:nvPr>
        </p:nvSpPr>
        <p:spPr>
          <a:prstGeom prst="rect">
            <a:avLst/>
          </a:prstGeom>
        </p:spPr>
        <p:txBody>
          <a:bodyPr vert="horz" wrap="square" lIns="0" tIns="5080" rIns="0" bIns="0" rtlCol="0">
            <a:spAutoFit/>
          </a:bodyPr>
          <a:lstStyle/>
          <a:p>
            <a:pPr marL="12700">
              <a:lnSpc>
                <a:spcPct val="100000"/>
              </a:lnSpc>
              <a:spcBef>
                <a:spcPts val="40"/>
              </a:spcBef>
            </a:pPr>
            <a:r>
              <a:rPr dirty="0"/>
              <a:t>©</a:t>
            </a:r>
            <a:r>
              <a:rPr spc="50" dirty="0"/>
              <a:t> </a:t>
            </a:r>
            <a:r>
              <a:rPr dirty="0"/>
              <a:t>2020</a:t>
            </a:r>
            <a:r>
              <a:rPr spc="-5" dirty="0"/>
              <a:t> SAP SE </a:t>
            </a:r>
            <a:r>
              <a:rPr dirty="0"/>
              <a:t>or</a:t>
            </a:r>
            <a:r>
              <a:rPr spc="-5" dirty="0"/>
              <a:t> </a:t>
            </a:r>
            <a:r>
              <a:rPr dirty="0"/>
              <a:t>an</a:t>
            </a:r>
            <a:r>
              <a:rPr spc="-5" dirty="0"/>
              <a:t> SAP affiliate </a:t>
            </a:r>
            <a:r>
              <a:rPr dirty="0"/>
              <a:t>company.</a:t>
            </a:r>
            <a:r>
              <a:rPr spc="-10" dirty="0"/>
              <a:t> </a:t>
            </a:r>
            <a:r>
              <a:rPr spc="-5" dirty="0"/>
              <a:t>All</a:t>
            </a:r>
            <a:r>
              <a:rPr dirty="0"/>
              <a:t> </a:t>
            </a:r>
            <a:r>
              <a:rPr spc="-5" dirty="0"/>
              <a:t>rights </a:t>
            </a:r>
            <a:r>
              <a:rPr dirty="0"/>
              <a:t>reserved.</a:t>
            </a:r>
            <a:r>
              <a:rPr spc="155" dirty="0"/>
              <a:t> </a:t>
            </a:r>
            <a:r>
              <a:rPr spc="-445" dirty="0"/>
              <a:t>ǀ</a:t>
            </a:r>
            <a:r>
              <a:rPr spc="310" dirty="0"/>
              <a:t> </a:t>
            </a:r>
            <a:r>
              <a:rPr spc="-5" dirty="0"/>
              <a:t>INTERNAL</a:t>
            </a:r>
          </a:p>
        </p:txBody>
      </p:sp>
      <p:sp>
        <p:nvSpPr>
          <p:cNvPr id="5" name="TextBox 4">
            <a:extLst>
              <a:ext uri="{FF2B5EF4-FFF2-40B4-BE49-F238E27FC236}">
                <a16:creationId xmlns:a16="http://schemas.microsoft.com/office/drawing/2014/main" id="{5FDFE88E-DB9E-7E47-B4DB-E87BBAC8AD26}"/>
              </a:ext>
            </a:extLst>
          </p:cNvPr>
          <p:cNvSpPr txBox="1"/>
          <p:nvPr/>
        </p:nvSpPr>
        <p:spPr>
          <a:xfrm>
            <a:off x="465901" y="4316516"/>
            <a:ext cx="1836400" cy="461665"/>
          </a:xfrm>
          <a:prstGeom prst="rect">
            <a:avLst/>
          </a:prstGeom>
          <a:noFill/>
        </p:spPr>
        <p:txBody>
          <a:bodyPr wrap="none" rtlCol="0">
            <a:spAutoFit/>
          </a:bodyPr>
          <a:lstStyle/>
          <a:p>
            <a:r>
              <a:rPr lang="en-US" sz="2400" b="1" spc="-5" dirty="0">
                <a:solidFill>
                  <a:srgbClr val="000000"/>
                </a:solidFill>
                <a:latin typeface="Arial" panose="020B0604020202020204" pitchFamily="34" charset="0"/>
                <a:cs typeface="Arial" panose="020B0604020202020204" pitchFamily="34" charset="0"/>
              </a:rPr>
              <a:t>Super POM</a:t>
            </a:r>
            <a:endParaRPr lang="en-US" sz="2400"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CC82B93-6C65-054A-BE58-D51510E6C9CC}"/>
              </a:ext>
            </a:extLst>
          </p:cNvPr>
          <p:cNvSpPr txBox="1"/>
          <p:nvPr/>
        </p:nvSpPr>
        <p:spPr>
          <a:xfrm>
            <a:off x="465901" y="4800600"/>
            <a:ext cx="10541000" cy="646331"/>
          </a:xfrm>
          <a:prstGeom prst="rect">
            <a:avLst/>
          </a:prstGeom>
          <a:noFill/>
        </p:spPr>
        <p:txBody>
          <a:bodyPr wrap="square" rtlCol="0">
            <a:spAutoFit/>
          </a:bodyPr>
          <a:lstStyle/>
          <a:p>
            <a:r>
              <a:rPr lang="en-IN" dirty="0">
                <a:latin typeface="Arial" panose="020B0604020202020204" pitchFamily="34" charset="0"/>
                <a:cs typeface="Arial" panose="020B0604020202020204" pitchFamily="34" charset="0"/>
              </a:rPr>
              <a:t>The </a:t>
            </a:r>
            <a:r>
              <a:rPr lang="en-IN" dirty="0">
                <a:latin typeface="Arial" panose="020B0604020202020204" pitchFamily="34" charset="0"/>
                <a:cs typeface="Arial" panose="020B0604020202020204" pitchFamily="34" charset="0"/>
                <a:hlinkClick r:id="rId2"/>
              </a:rPr>
              <a:t>Super POM</a:t>
            </a:r>
            <a:r>
              <a:rPr lang="en-IN" dirty="0">
                <a:latin typeface="Arial" panose="020B0604020202020204" pitchFamily="34" charset="0"/>
                <a:cs typeface="Arial" panose="020B0604020202020204" pitchFamily="34" charset="0"/>
              </a:rPr>
              <a:t> is Maven’s default POM. All POMs inherit from a parent or default (despite explicitly defined or not). This base POM is known as the </a:t>
            </a:r>
            <a:r>
              <a:rPr lang="en-IN" b="1" dirty="0">
                <a:latin typeface="Arial" panose="020B0604020202020204" pitchFamily="34" charset="0"/>
                <a:cs typeface="Arial" panose="020B0604020202020204" pitchFamily="34" charset="0"/>
              </a:rPr>
              <a:t>Super POM</a:t>
            </a:r>
            <a:r>
              <a:rPr lang="en-IN" dirty="0">
                <a:latin typeface="Arial" panose="020B0604020202020204" pitchFamily="34" charset="0"/>
                <a:cs typeface="Arial" panose="020B0604020202020204" pitchFamily="34" charset="0"/>
              </a:rPr>
              <a:t>, and contains values inherited by default.</a:t>
            </a:r>
            <a:endParaRPr lang="en-US"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C82CD155-EEB1-AA47-866E-37A881FD0B15}"/>
              </a:ext>
            </a:extLst>
          </p:cNvPr>
          <p:cNvSpPr/>
          <p:nvPr/>
        </p:nvSpPr>
        <p:spPr>
          <a:xfrm>
            <a:off x="533400" y="5567179"/>
            <a:ext cx="3043744" cy="664973"/>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i="1" dirty="0">
                <a:solidFill>
                  <a:schemeClr val="tx1"/>
                </a:solidFill>
              </a:rPr>
              <a:t>mvn help:effective-pom</a:t>
            </a:r>
            <a:endParaRPr lang="en-US" i="1" dirty="0">
              <a:solidFill>
                <a:schemeClr val="tx1"/>
              </a:solidFill>
            </a:endParaRPr>
          </a:p>
        </p:txBody>
      </p:sp>
      <p:pic>
        <p:nvPicPr>
          <p:cNvPr id="16" name="Picture 15">
            <a:extLst>
              <a:ext uri="{FF2B5EF4-FFF2-40B4-BE49-F238E27FC236}">
                <a16:creationId xmlns:a16="http://schemas.microsoft.com/office/drawing/2014/main" id="{412193C5-C33E-F447-8274-750AF41380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400" y="729600"/>
            <a:ext cx="7162800" cy="3558174"/>
          </a:xfrm>
          <a:prstGeom prst="rect">
            <a:avLst/>
          </a:prstGeom>
          <a:ln>
            <a:solidFill>
              <a:schemeClr val="accent1">
                <a:shade val="50000"/>
              </a:schemeClr>
            </a:solidFill>
          </a:ln>
        </p:spPr>
      </p:pic>
    </p:spTree>
    <p:extLst>
      <p:ext uri="{BB962C8B-B14F-4D97-AF65-F5344CB8AC3E}">
        <p14:creationId xmlns:p14="http://schemas.microsoft.com/office/powerpoint/2010/main" val="35969554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91301" y="329436"/>
            <a:ext cx="2328099" cy="382156"/>
          </a:xfrm>
          <a:prstGeom prst="rect">
            <a:avLst/>
          </a:prstGeom>
        </p:spPr>
        <p:txBody>
          <a:bodyPr vert="horz" wrap="square" lIns="0" tIns="12700" rIns="0" bIns="0" rtlCol="0">
            <a:spAutoFit/>
          </a:bodyPr>
          <a:lstStyle/>
          <a:p>
            <a:pPr marL="12700">
              <a:lnSpc>
                <a:spcPct val="100000"/>
              </a:lnSpc>
              <a:spcBef>
                <a:spcPts val="100"/>
              </a:spcBef>
            </a:pPr>
            <a:r>
              <a:rPr lang="en-US" sz="2400" spc="-5" dirty="0">
                <a:solidFill>
                  <a:srgbClr val="000000"/>
                </a:solidFill>
              </a:rPr>
              <a:t>Build Lifecycle</a:t>
            </a:r>
            <a:endParaRPr sz="2400" dirty="0"/>
          </a:p>
        </p:txBody>
      </p:sp>
      <p:sp>
        <p:nvSpPr>
          <p:cNvPr id="11" name="object 11"/>
          <p:cNvSpPr txBox="1">
            <a:spLocks noGrp="1"/>
          </p:cNvSpPr>
          <p:nvPr>
            <p:ph type="sldNum" sz="quarter" idx="7"/>
          </p:nvPr>
        </p:nvSpPr>
        <p:spPr>
          <a:prstGeom prst="rect">
            <a:avLst/>
          </a:prstGeom>
        </p:spPr>
        <p:txBody>
          <a:bodyPr vert="horz" wrap="square" lIns="0" tIns="1905" rIns="0" bIns="0" rtlCol="0">
            <a:spAutoFit/>
          </a:bodyPr>
          <a:lstStyle/>
          <a:p>
            <a:pPr marL="38100">
              <a:lnSpc>
                <a:spcPct val="100000"/>
              </a:lnSpc>
              <a:spcBef>
                <a:spcPts val="15"/>
              </a:spcBef>
            </a:pPr>
            <a:fld id="{81D60167-4931-47E6-BA6A-407CBD079E47}" type="slidenum">
              <a:rPr dirty="0"/>
              <a:t>16</a:t>
            </a:fld>
            <a:endParaRPr dirty="0"/>
          </a:p>
        </p:txBody>
      </p:sp>
      <p:sp>
        <p:nvSpPr>
          <p:cNvPr id="12" name="object 12"/>
          <p:cNvSpPr txBox="1">
            <a:spLocks noGrp="1"/>
          </p:cNvSpPr>
          <p:nvPr>
            <p:ph type="ftr" sz="quarter" idx="5"/>
          </p:nvPr>
        </p:nvSpPr>
        <p:spPr>
          <a:prstGeom prst="rect">
            <a:avLst/>
          </a:prstGeom>
        </p:spPr>
        <p:txBody>
          <a:bodyPr vert="horz" wrap="square" lIns="0" tIns="5080" rIns="0" bIns="0" rtlCol="0">
            <a:spAutoFit/>
          </a:bodyPr>
          <a:lstStyle/>
          <a:p>
            <a:pPr marL="12700">
              <a:lnSpc>
                <a:spcPct val="100000"/>
              </a:lnSpc>
              <a:spcBef>
                <a:spcPts val="40"/>
              </a:spcBef>
            </a:pPr>
            <a:r>
              <a:rPr dirty="0"/>
              <a:t>©</a:t>
            </a:r>
            <a:r>
              <a:rPr spc="50" dirty="0"/>
              <a:t> </a:t>
            </a:r>
            <a:r>
              <a:rPr dirty="0"/>
              <a:t>2020</a:t>
            </a:r>
            <a:r>
              <a:rPr spc="-5" dirty="0"/>
              <a:t> SAP SE </a:t>
            </a:r>
            <a:r>
              <a:rPr dirty="0"/>
              <a:t>or</a:t>
            </a:r>
            <a:r>
              <a:rPr spc="-5" dirty="0"/>
              <a:t> </a:t>
            </a:r>
            <a:r>
              <a:rPr dirty="0"/>
              <a:t>an</a:t>
            </a:r>
            <a:r>
              <a:rPr spc="-5" dirty="0"/>
              <a:t> SAP affiliate </a:t>
            </a:r>
            <a:r>
              <a:rPr dirty="0"/>
              <a:t>company.</a:t>
            </a:r>
            <a:r>
              <a:rPr spc="-10" dirty="0"/>
              <a:t> </a:t>
            </a:r>
            <a:r>
              <a:rPr spc="-5" dirty="0"/>
              <a:t>All</a:t>
            </a:r>
            <a:r>
              <a:rPr dirty="0"/>
              <a:t> </a:t>
            </a:r>
            <a:r>
              <a:rPr spc="-5" dirty="0"/>
              <a:t>rights </a:t>
            </a:r>
            <a:r>
              <a:rPr dirty="0"/>
              <a:t>reserved.</a:t>
            </a:r>
            <a:r>
              <a:rPr spc="155" dirty="0"/>
              <a:t> </a:t>
            </a:r>
            <a:r>
              <a:rPr spc="-445" dirty="0"/>
              <a:t>ǀ</a:t>
            </a:r>
            <a:r>
              <a:rPr spc="310" dirty="0"/>
              <a:t> </a:t>
            </a:r>
            <a:r>
              <a:rPr spc="-5" dirty="0"/>
              <a:t>INTERNAL</a:t>
            </a:r>
          </a:p>
        </p:txBody>
      </p:sp>
      <p:sp>
        <p:nvSpPr>
          <p:cNvPr id="3" name="TextBox 2">
            <a:extLst>
              <a:ext uri="{FF2B5EF4-FFF2-40B4-BE49-F238E27FC236}">
                <a16:creationId xmlns:a16="http://schemas.microsoft.com/office/drawing/2014/main" id="{EF643F91-20DA-BA46-9E6B-D24EA7D27E67}"/>
              </a:ext>
            </a:extLst>
          </p:cNvPr>
          <p:cNvSpPr txBox="1"/>
          <p:nvPr/>
        </p:nvSpPr>
        <p:spPr>
          <a:xfrm>
            <a:off x="418279" y="862737"/>
            <a:ext cx="11545121" cy="2031325"/>
          </a:xfrm>
          <a:prstGeom prst="rect">
            <a:avLst/>
          </a:prstGeom>
          <a:noFill/>
        </p:spPr>
        <p:txBody>
          <a:bodyPr wrap="square" rtlCol="0">
            <a:spAutoFit/>
          </a:bodyPr>
          <a:lstStyle/>
          <a:p>
            <a:pPr marL="285750" indent="-285750">
              <a:buClr>
                <a:schemeClr val="accent6"/>
              </a:buClr>
              <a:buFont typeface="Wingdings" pitchFamily="2" charset="2"/>
              <a:buChar char="Ø"/>
            </a:pPr>
            <a:r>
              <a:rPr lang="en-IN" dirty="0">
                <a:latin typeface="Arial" panose="020B0604020202020204" pitchFamily="34" charset="0"/>
                <a:cs typeface="Arial" panose="020B0604020202020204" pitchFamily="34" charset="0"/>
              </a:rPr>
              <a:t>A Build Lifecycle is a well-defined sequence of phases, which define the order in which the goals are to be executed.</a:t>
            </a:r>
          </a:p>
          <a:p>
            <a:pPr marL="285750" indent="-285750">
              <a:buClr>
                <a:schemeClr val="accent6"/>
              </a:buClr>
              <a:buFont typeface="Wingdings" pitchFamily="2" charset="2"/>
              <a:buChar char="Ø"/>
            </a:pPr>
            <a:endParaRPr lang="en-IN" dirty="0">
              <a:latin typeface="Arial" panose="020B0604020202020204" pitchFamily="34" charset="0"/>
              <a:cs typeface="Arial" panose="020B0604020202020204" pitchFamily="34" charset="0"/>
            </a:endParaRPr>
          </a:p>
          <a:p>
            <a:pPr marL="285750" indent="-285750">
              <a:buClr>
                <a:schemeClr val="accent6"/>
              </a:buClr>
              <a:buFont typeface="Wingdings" pitchFamily="2" charset="2"/>
              <a:buChar char="Ø"/>
            </a:pPr>
            <a:r>
              <a:rPr lang="en-IN" dirty="0">
                <a:latin typeface="Arial" panose="020B0604020202020204" pitchFamily="34" charset="0"/>
                <a:cs typeface="Arial" panose="020B0604020202020204" pitchFamily="34" charset="0"/>
              </a:rPr>
              <a:t>Maven has the following three standard lifecycles −</a:t>
            </a:r>
          </a:p>
          <a:p>
            <a:pPr marL="742950" lvl="1" indent="-285750">
              <a:buClr>
                <a:schemeClr val="accent6"/>
              </a:buClr>
              <a:buFont typeface="Wingdings" pitchFamily="2" charset="2"/>
              <a:buChar char="Ø"/>
            </a:pPr>
            <a:r>
              <a:rPr lang="en-IN" dirty="0">
                <a:latin typeface="Arial" panose="020B0604020202020204" pitchFamily="34" charset="0"/>
                <a:cs typeface="Arial" panose="020B0604020202020204" pitchFamily="34" charset="0"/>
              </a:rPr>
              <a:t>Clean - handles project cleaning</a:t>
            </a:r>
          </a:p>
          <a:p>
            <a:pPr marL="742950" lvl="1" indent="-285750">
              <a:buClr>
                <a:schemeClr val="accent6"/>
              </a:buClr>
              <a:buFont typeface="Wingdings" pitchFamily="2" charset="2"/>
              <a:buChar char="Ø"/>
            </a:pPr>
            <a:r>
              <a:rPr lang="en-IN" dirty="0">
                <a:latin typeface="Arial" panose="020B0604020202020204" pitchFamily="34" charset="0"/>
                <a:cs typeface="Arial" panose="020B0604020202020204" pitchFamily="34" charset="0"/>
              </a:rPr>
              <a:t>Default - handles project deployment</a:t>
            </a:r>
          </a:p>
          <a:p>
            <a:pPr marL="742950" lvl="1" indent="-285750">
              <a:buClr>
                <a:schemeClr val="accent6"/>
              </a:buClr>
              <a:buFont typeface="Wingdings" pitchFamily="2" charset="2"/>
              <a:buChar char="Ø"/>
            </a:pPr>
            <a:r>
              <a:rPr lang="en-IN" dirty="0">
                <a:latin typeface="Arial" panose="020B0604020202020204" pitchFamily="34" charset="0"/>
                <a:cs typeface="Arial" panose="020B0604020202020204" pitchFamily="34" charset="0"/>
              </a:rPr>
              <a:t>Site - handles the creation of project's web site</a:t>
            </a:r>
          </a:p>
        </p:txBody>
      </p:sp>
      <p:sp>
        <p:nvSpPr>
          <p:cNvPr id="7" name="Rectangle 6">
            <a:extLst>
              <a:ext uri="{FF2B5EF4-FFF2-40B4-BE49-F238E27FC236}">
                <a16:creationId xmlns:a16="http://schemas.microsoft.com/office/drawing/2014/main" id="{2E4BBC62-9C1E-BF45-8EFF-10D58BCA99CC}"/>
              </a:ext>
            </a:extLst>
          </p:cNvPr>
          <p:cNvSpPr/>
          <p:nvPr/>
        </p:nvSpPr>
        <p:spPr>
          <a:xfrm>
            <a:off x="456379" y="3106174"/>
            <a:ext cx="1259640" cy="461665"/>
          </a:xfrm>
          <a:prstGeom prst="rect">
            <a:avLst/>
          </a:prstGeom>
        </p:spPr>
        <p:txBody>
          <a:bodyPr wrap="none">
            <a:spAutoFit/>
          </a:bodyPr>
          <a:lstStyle/>
          <a:p>
            <a:r>
              <a:rPr lang="en-US" sz="2400" b="1" spc="-5" dirty="0">
                <a:solidFill>
                  <a:srgbClr val="000000"/>
                </a:solidFill>
                <a:latin typeface="Arial" panose="020B0604020202020204" pitchFamily="34" charset="0"/>
                <a:cs typeface="Arial" panose="020B0604020202020204" pitchFamily="34" charset="0"/>
              </a:rPr>
              <a:t>Phases</a:t>
            </a:r>
            <a:endParaRPr lang="en-US" sz="2400" b="1"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37D49307-D2EB-A84B-91B8-BA2BAFF2F9E6}"/>
              </a:ext>
            </a:extLst>
          </p:cNvPr>
          <p:cNvSpPr txBox="1"/>
          <p:nvPr/>
        </p:nvSpPr>
        <p:spPr>
          <a:xfrm>
            <a:off x="456379" y="3540076"/>
            <a:ext cx="11545121" cy="923330"/>
          </a:xfrm>
          <a:prstGeom prst="rect">
            <a:avLst/>
          </a:prstGeom>
          <a:noFill/>
        </p:spPr>
        <p:txBody>
          <a:bodyPr wrap="square" rtlCol="0">
            <a:spAutoFit/>
          </a:bodyPr>
          <a:lstStyle/>
          <a:p>
            <a:r>
              <a:rPr lang="en-IN" dirty="0">
                <a:latin typeface="Arial" panose="020B0604020202020204" pitchFamily="34" charset="0"/>
                <a:cs typeface="Arial" panose="020B0604020202020204" pitchFamily="34" charset="0"/>
              </a:rPr>
              <a:t>Each of these build lifecycles is defined by a different list of build phases, wherein a build phase represents a stage in the lifecycle. For example, the default lifecycle comprises of the following phases (for a complete list of the lifecycle phases, refer to the </a:t>
            </a:r>
            <a:r>
              <a:rPr lang="en-IN" dirty="0">
                <a:latin typeface="Arial" panose="020B0604020202020204" pitchFamily="34" charset="0"/>
                <a:cs typeface="Arial" panose="020B0604020202020204" pitchFamily="34" charset="0"/>
                <a:hlinkClick r:id="rId2"/>
              </a:rPr>
              <a:t>Lifecycle Reference</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pic>
        <p:nvPicPr>
          <p:cNvPr id="13" name="Picture 12">
            <a:extLst>
              <a:ext uri="{FF2B5EF4-FFF2-40B4-BE49-F238E27FC236}">
                <a16:creationId xmlns:a16="http://schemas.microsoft.com/office/drawing/2014/main" id="{298A3843-575D-7841-A3EA-21B2BE9EDC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8278" y="4473360"/>
            <a:ext cx="11545121" cy="2032000"/>
          </a:xfrm>
          <a:prstGeom prst="rect">
            <a:avLst/>
          </a:prstGeom>
        </p:spPr>
      </p:pic>
    </p:spTree>
    <p:extLst>
      <p:ext uri="{BB962C8B-B14F-4D97-AF65-F5344CB8AC3E}">
        <p14:creationId xmlns:p14="http://schemas.microsoft.com/office/powerpoint/2010/main" val="42337123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91301" y="329436"/>
            <a:ext cx="2328099" cy="382156"/>
          </a:xfrm>
          <a:prstGeom prst="rect">
            <a:avLst/>
          </a:prstGeom>
        </p:spPr>
        <p:txBody>
          <a:bodyPr vert="horz" wrap="square" lIns="0" tIns="12700" rIns="0" bIns="0" rtlCol="0">
            <a:spAutoFit/>
          </a:bodyPr>
          <a:lstStyle/>
          <a:p>
            <a:pPr marL="12700">
              <a:lnSpc>
                <a:spcPct val="100000"/>
              </a:lnSpc>
              <a:spcBef>
                <a:spcPts val="100"/>
              </a:spcBef>
            </a:pPr>
            <a:r>
              <a:rPr lang="en-US" sz="2400" spc="-5" dirty="0">
                <a:solidFill>
                  <a:srgbClr val="000000"/>
                </a:solidFill>
              </a:rPr>
              <a:t>Goals</a:t>
            </a:r>
            <a:endParaRPr sz="2400" dirty="0"/>
          </a:p>
        </p:txBody>
      </p:sp>
      <p:sp>
        <p:nvSpPr>
          <p:cNvPr id="11" name="object 11"/>
          <p:cNvSpPr txBox="1">
            <a:spLocks noGrp="1"/>
          </p:cNvSpPr>
          <p:nvPr>
            <p:ph type="sldNum" sz="quarter" idx="7"/>
          </p:nvPr>
        </p:nvSpPr>
        <p:spPr>
          <a:prstGeom prst="rect">
            <a:avLst/>
          </a:prstGeom>
        </p:spPr>
        <p:txBody>
          <a:bodyPr vert="horz" wrap="square" lIns="0" tIns="1905" rIns="0" bIns="0" rtlCol="0">
            <a:spAutoFit/>
          </a:bodyPr>
          <a:lstStyle/>
          <a:p>
            <a:pPr marL="38100">
              <a:lnSpc>
                <a:spcPct val="100000"/>
              </a:lnSpc>
              <a:spcBef>
                <a:spcPts val="15"/>
              </a:spcBef>
            </a:pPr>
            <a:fld id="{81D60167-4931-47E6-BA6A-407CBD079E47}" type="slidenum">
              <a:rPr dirty="0"/>
              <a:t>17</a:t>
            </a:fld>
            <a:endParaRPr dirty="0"/>
          </a:p>
        </p:txBody>
      </p:sp>
      <p:sp>
        <p:nvSpPr>
          <p:cNvPr id="12" name="object 12"/>
          <p:cNvSpPr txBox="1">
            <a:spLocks noGrp="1"/>
          </p:cNvSpPr>
          <p:nvPr>
            <p:ph type="ftr" sz="quarter" idx="5"/>
          </p:nvPr>
        </p:nvSpPr>
        <p:spPr>
          <a:prstGeom prst="rect">
            <a:avLst/>
          </a:prstGeom>
        </p:spPr>
        <p:txBody>
          <a:bodyPr vert="horz" wrap="square" lIns="0" tIns="5080" rIns="0" bIns="0" rtlCol="0">
            <a:spAutoFit/>
          </a:bodyPr>
          <a:lstStyle/>
          <a:p>
            <a:pPr marL="12700">
              <a:lnSpc>
                <a:spcPct val="100000"/>
              </a:lnSpc>
              <a:spcBef>
                <a:spcPts val="40"/>
              </a:spcBef>
            </a:pPr>
            <a:r>
              <a:rPr dirty="0"/>
              <a:t>©</a:t>
            </a:r>
            <a:r>
              <a:rPr spc="50" dirty="0"/>
              <a:t> </a:t>
            </a:r>
            <a:r>
              <a:rPr dirty="0"/>
              <a:t>2020</a:t>
            </a:r>
            <a:r>
              <a:rPr spc="-5" dirty="0"/>
              <a:t> SAP SE </a:t>
            </a:r>
            <a:r>
              <a:rPr dirty="0"/>
              <a:t>or</a:t>
            </a:r>
            <a:r>
              <a:rPr spc="-5" dirty="0"/>
              <a:t> </a:t>
            </a:r>
            <a:r>
              <a:rPr dirty="0"/>
              <a:t>an</a:t>
            </a:r>
            <a:r>
              <a:rPr spc="-5" dirty="0"/>
              <a:t> SAP affiliate </a:t>
            </a:r>
            <a:r>
              <a:rPr dirty="0"/>
              <a:t>company.</a:t>
            </a:r>
            <a:r>
              <a:rPr spc="-10" dirty="0"/>
              <a:t> </a:t>
            </a:r>
            <a:r>
              <a:rPr spc="-5" dirty="0"/>
              <a:t>All</a:t>
            </a:r>
            <a:r>
              <a:rPr dirty="0"/>
              <a:t> </a:t>
            </a:r>
            <a:r>
              <a:rPr spc="-5" dirty="0"/>
              <a:t>rights </a:t>
            </a:r>
            <a:r>
              <a:rPr dirty="0"/>
              <a:t>reserved.</a:t>
            </a:r>
            <a:r>
              <a:rPr spc="155" dirty="0"/>
              <a:t> </a:t>
            </a:r>
            <a:r>
              <a:rPr spc="-445" dirty="0"/>
              <a:t>ǀ</a:t>
            </a:r>
            <a:r>
              <a:rPr spc="310" dirty="0"/>
              <a:t> </a:t>
            </a:r>
            <a:r>
              <a:rPr spc="-5" dirty="0"/>
              <a:t>INTERNAL</a:t>
            </a:r>
          </a:p>
        </p:txBody>
      </p:sp>
      <p:sp>
        <p:nvSpPr>
          <p:cNvPr id="3" name="TextBox 2">
            <a:extLst>
              <a:ext uri="{FF2B5EF4-FFF2-40B4-BE49-F238E27FC236}">
                <a16:creationId xmlns:a16="http://schemas.microsoft.com/office/drawing/2014/main" id="{EF643F91-20DA-BA46-9E6B-D24EA7D27E67}"/>
              </a:ext>
            </a:extLst>
          </p:cNvPr>
          <p:cNvSpPr txBox="1"/>
          <p:nvPr/>
        </p:nvSpPr>
        <p:spPr>
          <a:xfrm>
            <a:off x="418279" y="862737"/>
            <a:ext cx="11697521" cy="923330"/>
          </a:xfrm>
          <a:prstGeom prst="rect">
            <a:avLst/>
          </a:prstGeom>
          <a:noFill/>
        </p:spPr>
        <p:txBody>
          <a:bodyPr wrap="square" rtlCol="0">
            <a:spAutoFit/>
          </a:bodyPr>
          <a:lstStyle/>
          <a:p>
            <a:pPr marL="285750" indent="-285750">
              <a:buClr>
                <a:schemeClr val="accent6"/>
              </a:buClr>
              <a:buFont typeface="Wingdings" pitchFamily="2" charset="2"/>
              <a:buChar char="Ø"/>
            </a:pPr>
            <a:r>
              <a:rPr lang="en-IN" dirty="0">
                <a:latin typeface="Arial" panose="020B0604020202020204" pitchFamily="34" charset="0"/>
                <a:cs typeface="Arial" panose="020B0604020202020204" pitchFamily="34" charset="0"/>
              </a:rPr>
              <a:t>A </a:t>
            </a:r>
            <a:r>
              <a:rPr lang="en-IN" b="1" dirty="0">
                <a:latin typeface="Arial" panose="020B0604020202020204" pitchFamily="34" charset="0"/>
                <a:cs typeface="Arial" panose="020B0604020202020204" pitchFamily="34" charset="0"/>
              </a:rPr>
              <a:t>goal</a:t>
            </a:r>
            <a:r>
              <a:rPr lang="en-IN" dirty="0">
                <a:latin typeface="Arial" panose="020B0604020202020204" pitchFamily="34" charset="0"/>
                <a:cs typeface="Arial" panose="020B0604020202020204" pitchFamily="34" charset="0"/>
              </a:rPr>
              <a:t> represents a specific task which contributes to the building and managing of a project. It may be bound to zero or more build phases. A goal not bound to any build phase could be executed outside of the build lifecycle by direct invocation.</a:t>
            </a:r>
          </a:p>
        </p:txBody>
      </p:sp>
      <p:sp>
        <p:nvSpPr>
          <p:cNvPr id="9" name="Rectangle 8">
            <a:extLst>
              <a:ext uri="{FF2B5EF4-FFF2-40B4-BE49-F238E27FC236}">
                <a16:creationId xmlns:a16="http://schemas.microsoft.com/office/drawing/2014/main" id="{65C35BB4-72A2-9B49-BAF6-DD032EBD4BBC}"/>
              </a:ext>
            </a:extLst>
          </p:cNvPr>
          <p:cNvSpPr/>
          <p:nvPr/>
        </p:nvSpPr>
        <p:spPr>
          <a:xfrm>
            <a:off x="762000" y="1896683"/>
            <a:ext cx="5181600" cy="664973"/>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solidFill>
                  <a:schemeClr val="tx1"/>
                </a:solidFill>
              </a:rPr>
              <a:t>mvn clean dependency:copy-dependencies package</a:t>
            </a:r>
            <a:endParaRPr lang="en-US" i="1" dirty="0">
              <a:solidFill>
                <a:schemeClr val="tx1"/>
              </a:solidFill>
            </a:endParaRPr>
          </a:p>
        </p:txBody>
      </p:sp>
      <p:pic>
        <p:nvPicPr>
          <p:cNvPr id="5" name="Picture 4">
            <a:extLst>
              <a:ext uri="{FF2B5EF4-FFF2-40B4-BE49-F238E27FC236}">
                <a16:creationId xmlns:a16="http://schemas.microsoft.com/office/drawing/2014/main" id="{A3B042A5-21AA-3F41-8EB3-35FC0D5ABC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9050" y="3471225"/>
            <a:ext cx="9681806" cy="3082588"/>
          </a:xfrm>
          <a:prstGeom prst="rect">
            <a:avLst/>
          </a:prstGeom>
        </p:spPr>
      </p:pic>
      <p:sp>
        <p:nvSpPr>
          <p:cNvPr id="6" name="TextBox 5">
            <a:extLst>
              <a:ext uri="{FF2B5EF4-FFF2-40B4-BE49-F238E27FC236}">
                <a16:creationId xmlns:a16="http://schemas.microsoft.com/office/drawing/2014/main" id="{95E4F4B2-D5F8-3B48-BCBF-29862D4C98DD}"/>
              </a:ext>
            </a:extLst>
          </p:cNvPr>
          <p:cNvSpPr txBox="1"/>
          <p:nvPr/>
        </p:nvSpPr>
        <p:spPr>
          <a:xfrm>
            <a:off x="595846" y="2740445"/>
            <a:ext cx="11380254" cy="646331"/>
          </a:xfrm>
          <a:prstGeom prst="rect">
            <a:avLst/>
          </a:prstGeom>
          <a:noFill/>
        </p:spPr>
        <p:txBody>
          <a:bodyPr wrap="square" rtlCol="0">
            <a:spAutoFit/>
          </a:bodyPr>
          <a:lstStyle/>
          <a:p>
            <a:r>
              <a:rPr lang="en-US" b="1" dirty="0">
                <a:latin typeface="Arial" panose="020B0604020202020204" pitchFamily="34" charset="0"/>
                <a:cs typeface="Arial" panose="020B0604020202020204" pitchFamily="34" charset="0"/>
              </a:rPr>
              <a:t>Packaging – </a:t>
            </a:r>
            <a:r>
              <a:rPr lang="en-IN" dirty="0">
                <a:latin typeface="Arial" panose="020B0604020202020204" pitchFamily="34" charset="0"/>
                <a:cs typeface="Arial" panose="020B0604020202020204" pitchFamily="34" charset="0"/>
              </a:rPr>
              <a:t>Each packaging contains a list of goals to bind to a particular phase. Some of the valid packaging values are jar, war, ear and pom. If no packaging value has been specified, it will default to jar.</a:t>
            </a:r>
            <a:endParaRPr lang="en-US" b="1"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412E3B40-4C94-B646-B7E3-625FDC349833}"/>
              </a:ext>
            </a:extLst>
          </p:cNvPr>
          <p:cNvSpPr txBox="1"/>
          <p:nvPr/>
        </p:nvSpPr>
        <p:spPr>
          <a:xfrm>
            <a:off x="10750655" y="4550854"/>
            <a:ext cx="977191" cy="923330"/>
          </a:xfrm>
          <a:prstGeom prst="rect">
            <a:avLst/>
          </a:prstGeom>
          <a:noFill/>
        </p:spPr>
        <p:txBody>
          <a:bodyPr wrap="none" rtlCol="0">
            <a:spAutoFit/>
          </a:bodyPr>
          <a:lstStyle/>
          <a:p>
            <a:pPr algn="ctr"/>
            <a:r>
              <a:rPr lang="en-US" dirty="0"/>
              <a:t>Jar </a:t>
            </a:r>
          </a:p>
          <a:p>
            <a:pPr algn="ctr"/>
            <a:r>
              <a:rPr lang="en-US" dirty="0"/>
              <a:t>Package</a:t>
            </a:r>
          </a:p>
          <a:p>
            <a:pPr algn="ctr"/>
            <a:r>
              <a:rPr lang="en-US" dirty="0"/>
              <a:t>Example</a:t>
            </a:r>
          </a:p>
        </p:txBody>
      </p:sp>
      <p:sp>
        <p:nvSpPr>
          <p:cNvPr id="16" name="Right Arrow 15">
            <a:extLst>
              <a:ext uri="{FF2B5EF4-FFF2-40B4-BE49-F238E27FC236}">
                <a16:creationId xmlns:a16="http://schemas.microsoft.com/office/drawing/2014/main" id="{E0E8C02D-113D-1B49-B66E-C710D5DAD668}"/>
              </a:ext>
            </a:extLst>
          </p:cNvPr>
          <p:cNvSpPr/>
          <p:nvPr/>
        </p:nvSpPr>
        <p:spPr>
          <a:xfrm>
            <a:off x="10350856" y="4902200"/>
            <a:ext cx="317144" cy="27699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63165929-1FC7-6D46-8652-561082BC35C2}"/>
              </a:ext>
            </a:extLst>
          </p:cNvPr>
          <p:cNvSpPr txBox="1"/>
          <p:nvPr/>
        </p:nvSpPr>
        <p:spPr>
          <a:xfrm>
            <a:off x="10509428" y="6139831"/>
            <a:ext cx="885820" cy="369332"/>
          </a:xfrm>
          <a:prstGeom prst="rect">
            <a:avLst/>
          </a:prstGeom>
          <a:noFill/>
        </p:spPr>
        <p:txBody>
          <a:bodyPr wrap="none" rtlCol="0">
            <a:spAutoFit/>
          </a:bodyPr>
          <a:lstStyle/>
          <a:p>
            <a:r>
              <a:rPr lang="en-US" dirty="0">
                <a:hlinkClick r:id="rId3"/>
              </a:rPr>
              <a:t>Full List</a:t>
            </a:r>
            <a:endParaRPr lang="en-US" dirty="0"/>
          </a:p>
        </p:txBody>
      </p:sp>
    </p:spTree>
    <p:extLst>
      <p:ext uri="{BB962C8B-B14F-4D97-AF65-F5344CB8AC3E}">
        <p14:creationId xmlns:p14="http://schemas.microsoft.com/office/powerpoint/2010/main" val="773059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91301" y="329436"/>
            <a:ext cx="2328099" cy="382156"/>
          </a:xfrm>
          <a:prstGeom prst="rect">
            <a:avLst/>
          </a:prstGeom>
        </p:spPr>
        <p:txBody>
          <a:bodyPr vert="horz" wrap="square" lIns="0" tIns="12700" rIns="0" bIns="0" rtlCol="0">
            <a:spAutoFit/>
          </a:bodyPr>
          <a:lstStyle/>
          <a:p>
            <a:pPr marL="12700">
              <a:lnSpc>
                <a:spcPct val="100000"/>
              </a:lnSpc>
              <a:spcBef>
                <a:spcPts val="100"/>
              </a:spcBef>
            </a:pPr>
            <a:r>
              <a:rPr lang="en-US" sz="2400" spc="-5" dirty="0">
                <a:solidFill>
                  <a:srgbClr val="000000"/>
                </a:solidFill>
              </a:rPr>
              <a:t>Plugins</a:t>
            </a:r>
            <a:endParaRPr sz="2400" dirty="0"/>
          </a:p>
        </p:txBody>
      </p:sp>
      <p:sp>
        <p:nvSpPr>
          <p:cNvPr id="11" name="object 11"/>
          <p:cNvSpPr txBox="1">
            <a:spLocks noGrp="1"/>
          </p:cNvSpPr>
          <p:nvPr>
            <p:ph type="sldNum" sz="quarter" idx="7"/>
          </p:nvPr>
        </p:nvSpPr>
        <p:spPr>
          <a:prstGeom prst="rect">
            <a:avLst/>
          </a:prstGeom>
        </p:spPr>
        <p:txBody>
          <a:bodyPr vert="horz" wrap="square" lIns="0" tIns="1905" rIns="0" bIns="0" rtlCol="0">
            <a:spAutoFit/>
          </a:bodyPr>
          <a:lstStyle/>
          <a:p>
            <a:pPr marL="38100">
              <a:lnSpc>
                <a:spcPct val="100000"/>
              </a:lnSpc>
              <a:spcBef>
                <a:spcPts val="15"/>
              </a:spcBef>
            </a:pPr>
            <a:fld id="{81D60167-4931-47E6-BA6A-407CBD079E47}" type="slidenum">
              <a:rPr dirty="0"/>
              <a:t>18</a:t>
            </a:fld>
            <a:endParaRPr dirty="0"/>
          </a:p>
        </p:txBody>
      </p:sp>
      <p:sp>
        <p:nvSpPr>
          <p:cNvPr id="12" name="object 12"/>
          <p:cNvSpPr txBox="1">
            <a:spLocks noGrp="1"/>
          </p:cNvSpPr>
          <p:nvPr>
            <p:ph type="ftr" sz="quarter" idx="5"/>
          </p:nvPr>
        </p:nvSpPr>
        <p:spPr>
          <a:prstGeom prst="rect">
            <a:avLst/>
          </a:prstGeom>
        </p:spPr>
        <p:txBody>
          <a:bodyPr vert="horz" wrap="square" lIns="0" tIns="5080" rIns="0" bIns="0" rtlCol="0">
            <a:spAutoFit/>
          </a:bodyPr>
          <a:lstStyle/>
          <a:p>
            <a:pPr marL="12700">
              <a:lnSpc>
                <a:spcPct val="100000"/>
              </a:lnSpc>
              <a:spcBef>
                <a:spcPts val="40"/>
              </a:spcBef>
            </a:pPr>
            <a:r>
              <a:rPr dirty="0"/>
              <a:t>©</a:t>
            </a:r>
            <a:r>
              <a:rPr spc="50" dirty="0"/>
              <a:t> </a:t>
            </a:r>
            <a:r>
              <a:rPr dirty="0"/>
              <a:t>2020</a:t>
            </a:r>
            <a:r>
              <a:rPr spc="-5" dirty="0"/>
              <a:t> SAP SE </a:t>
            </a:r>
            <a:r>
              <a:rPr dirty="0"/>
              <a:t>or</a:t>
            </a:r>
            <a:r>
              <a:rPr spc="-5" dirty="0"/>
              <a:t> </a:t>
            </a:r>
            <a:r>
              <a:rPr dirty="0"/>
              <a:t>an</a:t>
            </a:r>
            <a:r>
              <a:rPr spc="-5" dirty="0"/>
              <a:t> SAP affiliate </a:t>
            </a:r>
            <a:r>
              <a:rPr dirty="0"/>
              <a:t>company.</a:t>
            </a:r>
            <a:r>
              <a:rPr spc="-10" dirty="0"/>
              <a:t> </a:t>
            </a:r>
            <a:r>
              <a:rPr spc="-5" dirty="0"/>
              <a:t>All</a:t>
            </a:r>
            <a:r>
              <a:rPr dirty="0"/>
              <a:t> </a:t>
            </a:r>
            <a:r>
              <a:rPr spc="-5" dirty="0"/>
              <a:t>rights </a:t>
            </a:r>
            <a:r>
              <a:rPr dirty="0"/>
              <a:t>reserved.</a:t>
            </a:r>
            <a:r>
              <a:rPr spc="155" dirty="0"/>
              <a:t> </a:t>
            </a:r>
            <a:r>
              <a:rPr spc="-445" dirty="0"/>
              <a:t>ǀ</a:t>
            </a:r>
            <a:r>
              <a:rPr spc="310" dirty="0"/>
              <a:t> </a:t>
            </a:r>
            <a:r>
              <a:rPr spc="-5" dirty="0"/>
              <a:t>INTERNAL</a:t>
            </a:r>
          </a:p>
        </p:txBody>
      </p:sp>
      <p:sp>
        <p:nvSpPr>
          <p:cNvPr id="13" name="TextBox 12">
            <a:extLst>
              <a:ext uri="{FF2B5EF4-FFF2-40B4-BE49-F238E27FC236}">
                <a16:creationId xmlns:a16="http://schemas.microsoft.com/office/drawing/2014/main" id="{D2983C2D-B08F-D246-A9BA-3A5D663687DD}"/>
              </a:ext>
            </a:extLst>
          </p:cNvPr>
          <p:cNvSpPr txBox="1"/>
          <p:nvPr/>
        </p:nvSpPr>
        <p:spPr>
          <a:xfrm>
            <a:off x="418279" y="862737"/>
            <a:ext cx="11697521" cy="923330"/>
          </a:xfrm>
          <a:prstGeom prst="rect">
            <a:avLst/>
          </a:prstGeom>
          <a:noFill/>
        </p:spPr>
        <p:txBody>
          <a:bodyPr wrap="square" rtlCol="0">
            <a:spAutoFit/>
          </a:bodyPr>
          <a:lstStyle/>
          <a:p>
            <a:pPr marL="285750" indent="-285750">
              <a:buClr>
                <a:schemeClr val="accent6"/>
              </a:buClr>
              <a:buFont typeface="Wingdings" pitchFamily="2" charset="2"/>
              <a:buChar char="Ø"/>
            </a:pPr>
            <a:r>
              <a:rPr lang="en-IN" dirty="0">
                <a:latin typeface="Arial" panose="020B0604020202020204" pitchFamily="34" charset="0"/>
                <a:cs typeface="Arial" panose="020B0604020202020204" pitchFamily="34" charset="0"/>
              </a:rPr>
              <a:t>Plugins are artifacts that provide goals to Maven. A plugin may have one or more goals wherein each goal represents a capability of that plugin. For example, the </a:t>
            </a:r>
            <a:r>
              <a:rPr lang="en-IN" b="1" dirty="0">
                <a:latin typeface="Arial" panose="020B0604020202020204" pitchFamily="34" charset="0"/>
                <a:cs typeface="Arial" panose="020B0604020202020204" pitchFamily="34" charset="0"/>
              </a:rPr>
              <a:t>Compiler</a:t>
            </a:r>
            <a:r>
              <a:rPr lang="en-IN" dirty="0">
                <a:latin typeface="Arial" panose="020B0604020202020204" pitchFamily="34" charset="0"/>
                <a:cs typeface="Arial" panose="020B0604020202020204" pitchFamily="34" charset="0"/>
              </a:rPr>
              <a:t> plugin has two goals: </a:t>
            </a:r>
            <a:r>
              <a:rPr lang="en-IN" b="1" dirty="0">
                <a:latin typeface="Arial" panose="020B0604020202020204" pitchFamily="34" charset="0"/>
                <a:cs typeface="Arial" panose="020B0604020202020204" pitchFamily="34" charset="0"/>
              </a:rPr>
              <a:t>compile</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testCompile</a:t>
            </a:r>
            <a:r>
              <a:rPr lang="en-IN" dirty="0">
                <a:latin typeface="Arial" panose="020B0604020202020204" pitchFamily="34" charset="0"/>
                <a:cs typeface="Arial" panose="020B0604020202020204" pitchFamily="34" charset="0"/>
              </a:rPr>
              <a:t>.</a:t>
            </a:r>
          </a:p>
        </p:txBody>
      </p:sp>
      <p:sp>
        <p:nvSpPr>
          <p:cNvPr id="14" name="Rectangle 13">
            <a:extLst>
              <a:ext uri="{FF2B5EF4-FFF2-40B4-BE49-F238E27FC236}">
                <a16:creationId xmlns:a16="http://schemas.microsoft.com/office/drawing/2014/main" id="{B71A0B74-F116-EC45-AA59-92A728D12DF4}"/>
              </a:ext>
            </a:extLst>
          </p:cNvPr>
          <p:cNvSpPr/>
          <p:nvPr/>
        </p:nvSpPr>
        <p:spPr>
          <a:xfrm>
            <a:off x="762000" y="1914785"/>
            <a:ext cx="5181600" cy="664973"/>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solidFill>
                  <a:schemeClr val="tx1"/>
                </a:solidFill>
              </a:rPr>
              <a:t>mvn [plugin-name]:[goal-name]</a:t>
            </a:r>
            <a:endParaRPr lang="en-US" i="1" dirty="0">
              <a:solidFill>
                <a:schemeClr val="tx1"/>
              </a:solidFill>
            </a:endParaRPr>
          </a:p>
        </p:txBody>
      </p:sp>
      <p:pic>
        <p:nvPicPr>
          <p:cNvPr id="8" name="Picture 7">
            <a:extLst>
              <a:ext uri="{FF2B5EF4-FFF2-40B4-BE49-F238E27FC236}">
                <a16:creationId xmlns:a16="http://schemas.microsoft.com/office/drawing/2014/main" id="{FB79527C-B74E-6D42-A487-B1FE1FA2D3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67039" y="2621960"/>
            <a:ext cx="4965700" cy="4042978"/>
          </a:xfrm>
          <a:prstGeom prst="rect">
            <a:avLst/>
          </a:prstGeom>
          <a:ln>
            <a:solidFill>
              <a:schemeClr val="accent1">
                <a:shade val="50000"/>
              </a:schemeClr>
            </a:solidFill>
          </a:ln>
        </p:spPr>
      </p:pic>
      <p:sp>
        <p:nvSpPr>
          <p:cNvPr id="15" name="TextBox 14">
            <a:extLst>
              <a:ext uri="{FF2B5EF4-FFF2-40B4-BE49-F238E27FC236}">
                <a16:creationId xmlns:a16="http://schemas.microsoft.com/office/drawing/2014/main" id="{4ED6B704-2B37-7B4A-9148-661D2E158381}"/>
              </a:ext>
            </a:extLst>
          </p:cNvPr>
          <p:cNvSpPr txBox="1"/>
          <p:nvPr/>
        </p:nvSpPr>
        <p:spPr>
          <a:xfrm>
            <a:off x="685800" y="2997200"/>
            <a:ext cx="5581239" cy="2585323"/>
          </a:xfrm>
          <a:prstGeom prst="rect">
            <a:avLst/>
          </a:prstGeom>
          <a:noFill/>
        </p:spPr>
        <p:txBody>
          <a:bodyPr wrap="square" rtlCol="0">
            <a:spAutoFit/>
          </a:bodyPr>
          <a:lstStyle/>
          <a:p>
            <a:r>
              <a:rPr lang="en-IN" dirty="0">
                <a:latin typeface="Arial" panose="020B0604020202020204" pitchFamily="34" charset="0"/>
                <a:cs typeface="Arial" panose="020B0604020202020204" pitchFamily="34" charset="0"/>
              </a:rPr>
              <a:t>Maven provided the following two types of Plugins −</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Build plugins - </a:t>
            </a:r>
            <a:r>
              <a:rPr lang="en-IN" dirty="0">
                <a:latin typeface="Arial" panose="020B0604020202020204" pitchFamily="34" charset="0"/>
                <a:cs typeface="Arial" panose="020B0604020202020204" pitchFamily="34" charset="0"/>
              </a:rPr>
              <a:t>They execute during the build process and should be configured in the &lt;build/&gt; element of pom.xml.</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Reporting plugins - </a:t>
            </a:r>
            <a:r>
              <a:rPr lang="en-IN" dirty="0">
                <a:latin typeface="Arial" panose="020B0604020202020204" pitchFamily="34" charset="0"/>
                <a:cs typeface="Arial" panose="020B0604020202020204" pitchFamily="34" charset="0"/>
              </a:rPr>
              <a:t>They execute during the site generation process and they should be configured in the &lt;reporting/&gt; element of the pom.xml.</a:t>
            </a:r>
            <a:endParaRPr 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D332D6B3-7A55-4945-979A-70F5C295E60D}"/>
              </a:ext>
            </a:extLst>
          </p:cNvPr>
          <p:cNvSpPr txBox="1"/>
          <p:nvPr/>
        </p:nvSpPr>
        <p:spPr>
          <a:xfrm>
            <a:off x="685800" y="5773097"/>
            <a:ext cx="1751120" cy="369332"/>
          </a:xfrm>
          <a:prstGeom prst="rect">
            <a:avLst/>
          </a:prstGeom>
          <a:noFill/>
        </p:spPr>
        <p:txBody>
          <a:bodyPr wrap="none" rtlCol="0">
            <a:spAutoFit/>
          </a:bodyPr>
          <a:lstStyle/>
          <a:p>
            <a:r>
              <a:rPr lang="en-US" i="1" dirty="0">
                <a:hlinkClick r:id="rId3"/>
              </a:rPr>
              <a:t>Available Plugins</a:t>
            </a:r>
            <a:endParaRPr lang="en-US" i="1" dirty="0"/>
          </a:p>
        </p:txBody>
      </p:sp>
    </p:spTree>
    <p:extLst>
      <p:ext uri="{BB962C8B-B14F-4D97-AF65-F5344CB8AC3E}">
        <p14:creationId xmlns:p14="http://schemas.microsoft.com/office/powerpoint/2010/main" val="16564999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91301" y="329436"/>
            <a:ext cx="3547299" cy="382156"/>
          </a:xfrm>
          <a:prstGeom prst="rect">
            <a:avLst/>
          </a:prstGeom>
        </p:spPr>
        <p:txBody>
          <a:bodyPr vert="horz" wrap="square" lIns="0" tIns="12700" rIns="0" bIns="0" rtlCol="0">
            <a:spAutoFit/>
          </a:bodyPr>
          <a:lstStyle/>
          <a:p>
            <a:pPr marL="12700">
              <a:lnSpc>
                <a:spcPct val="100000"/>
              </a:lnSpc>
              <a:spcBef>
                <a:spcPts val="100"/>
              </a:spcBef>
            </a:pPr>
            <a:r>
              <a:rPr lang="en-US" sz="2400" spc="-5" dirty="0">
                <a:solidFill>
                  <a:srgbClr val="000000"/>
                </a:solidFill>
              </a:rPr>
              <a:t>Maven Repository</a:t>
            </a:r>
            <a:endParaRPr sz="2400" dirty="0"/>
          </a:p>
        </p:txBody>
      </p:sp>
      <p:sp>
        <p:nvSpPr>
          <p:cNvPr id="11" name="object 11"/>
          <p:cNvSpPr txBox="1">
            <a:spLocks noGrp="1"/>
          </p:cNvSpPr>
          <p:nvPr>
            <p:ph type="sldNum" sz="quarter" idx="7"/>
          </p:nvPr>
        </p:nvSpPr>
        <p:spPr>
          <a:prstGeom prst="rect">
            <a:avLst/>
          </a:prstGeom>
        </p:spPr>
        <p:txBody>
          <a:bodyPr vert="horz" wrap="square" lIns="0" tIns="1905" rIns="0" bIns="0" rtlCol="0">
            <a:spAutoFit/>
          </a:bodyPr>
          <a:lstStyle/>
          <a:p>
            <a:pPr marL="38100">
              <a:lnSpc>
                <a:spcPct val="100000"/>
              </a:lnSpc>
              <a:spcBef>
                <a:spcPts val="15"/>
              </a:spcBef>
            </a:pPr>
            <a:fld id="{81D60167-4931-47E6-BA6A-407CBD079E47}" type="slidenum">
              <a:rPr dirty="0"/>
              <a:t>19</a:t>
            </a:fld>
            <a:endParaRPr dirty="0"/>
          </a:p>
        </p:txBody>
      </p:sp>
      <p:sp>
        <p:nvSpPr>
          <p:cNvPr id="12" name="object 12"/>
          <p:cNvSpPr txBox="1">
            <a:spLocks noGrp="1"/>
          </p:cNvSpPr>
          <p:nvPr>
            <p:ph type="ftr" sz="quarter" idx="5"/>
          </p:nvPr>
        </p:nvSpPr>
        <p:spPr>
          <a:prstGeom prst="rect">
            <a:avLst/>
          </a:prstGeom>
        </p:spPr>
        <p:txBody>
          <a:bodyPr vert="horz" wrap="square" lIns="0" tIns="5080" rIns="0" bIns="0" rtlCol="0">
            <a:spAutoFit/>
          </a:bodyPr>
          <a:lstStyle/>
          <a:p>
            <a:pPr marL="12700">
              <a:lnSpc>
                <a:spcPct val="100000"/>
              </a:lnSpc>
              <a:spcBef>
                <a:spcPts val="40"/>
              </a:spcBef>
            </a:pPr>
            <a:r>
              <a:rPr dirty="0"/>
              <a:t>©</a:t>
            </a:r>
            <a:r>
              <a:rPr spc="50" dirty="0"/>
              <a:t> </a:t>
            </a:r>
            <a:r>
              <a:rPr dirty="0"/>
              <a:t>2020</a:t>
            </a:r>
            <a:r>
              <a:rPr spc="-5" dirty="0"/>
              <a:t> SAP SE </a:t>
            </a:r>
            <a:r>
              <a:rPr dirty="0"/>
              <a:t>or</a:t>
            </a:r>
            <a:r>
              <a:rPr spc="-5" dirty="0"/>
              <a:t> </a:t>
            </a:r>
            <a:r>
              <a:rPr dirty="0"/>
              <a:t>an</a:t>
            </a:r>
            <a:r>
              <a:rPr spc="-5" dirty="0"/>
              <a:t> SAP affiliate </a:t>
            </a:r>
            <a:r>
              <a:rPr dirty="0"/>
              <a:t>company.</a:t>
            </a:r>
            <a:r>
              <a:rPr spc="-10" dirty="0"/>
              <a:t> </a:t>
            </a:r>
            <a:r>
              <a:rPr spc="-5" dirty="0"/>
              <a:t>All</a:t>
            </a:r>
            <a:r>
              <a:rPr dirty="0"/>
              <a:t> </a:t>
            </a:r>
            <a:r>
              <a:rPr spc="-5" dirty="0"/>
              <a:t>rights </a:t>
            </a:r>
            <a:r>
              <a:rPr dirty="0"/>
              <a:t>reserved.</a:t>
            </a:r>
            <a:r>
              <a:rPr spc="155" dirty="0"/>
              <a:t> </a:t>
            </a:r>
            <a:r>
              <a:rPr spc="-445" dirty="0"/>
              <a:t>ǀ</a:t>
            </a:r>
            <a:r>
              <a:rPr spc="310" dirty="0"/>
              <a:t> </a:t>
            </a:r>
            <a:r>
              <a:rPr spc="-5" dirty="0"/>
              <a:t>INTERNAL</a:t>
            </a:r>
          </a:p>
        </p:txBody>
      </p:sp>
      <p:sp>
        <p:nvSpPr>
          <p:cNvPr id="13" name="TextBox 12">
            <a:extLst>
              <a:ext uri="{FF2B5EF4-FFF2-40B4-BE49-F238E27FC236}">
                <a16:creationId xmlns:a16="http://schemas.microsoft.com/office/drawing/2014/main" id="{D2983C2D-B08F-D246-A9BA-3A5D663687DD}"/>
              </a:ext>
            </a:extLst>
          </p:cNvPr>
          <p:cNvSpPr txBox="1"/>
          <p:nvPr/>
        </p:nvSpPr>
        <p:spPr>
          <a:xfrm>
            <a:off x="418279" y="862737"/>
            <a:ext cx="11697521" cy="2862322"/>
          </a:xfrm>
          <a:prstGeom prst="rect">
            <a:avLst/>
          </a:prstGeom>
          <a:noFill/>
        </p:spPr>
        <p:txBody>
          <a:bodyPr wrap="square" rtlCol="0">
            <a:spAutoFit/>
          </a:bodyPr>
          <a:lstStyle/>
          <a:p>
            <a:pPr marL="285750" indent="-285750">
              <a:buClr>
                <a:schemeClr val="accent6"/>
              </a:buClr>
              <a:buFont typeface="Wingdings" pitchFamily="2" charset="2"/>
              <a:buChar char="Ø"/>
            </a:pPr>
            <a:r>
              <a:rPr lang="en-IN" dirty="0">
                <a:latin typeface="Arial" panose="020B0604020202020204" pitchFamily="34" charset="0"/>
                <a:cs typeface="Arial" panose="020B0604020202020204" pitchFamily="34" charset="0"/>
              </a:rPr>
              <a:t>In Maven terminology, a repository is a directory where all the project jars, library jar, plugins or any other project specific artifacts are stored and can be used by Maven easily. Maven repository are of three types –</a:t>
            </a:r>
          </a:p>
          <a:p>
            <a:pPr marL="285750" indent="-285750">
              <a:buClr>
                <a:schemeClr val="accent6"/>
              </a:buClr>
              <a:buFont typeface="Wingdings" pitchFamily="2" charset="2"/>
              <a:buChar char="Ø"/>
            </a:pPr>
            <a:endParaRPr lang="en-IN" dirty="0">
              <a:latin typeface="Arial" panose="020B0604020202020204" pitchFamily="34" charset="0"/>
              <a:cs typeface="Arial" panose="020B0604020202020204" pitchFamily="34" charset="0"/>
            </a:endParaRPr>
          </a:p>
          <a:p>
            <a:pPr marL="742950" lvl="1" indent="-285750">
              <a:buClr>
                <a:schemeClr val="accent6"/>
              </a:buClr>
              <a:buFont typeface="Wingdings" pitchFamily="2" charset="2"/>
              <a:buChar char="Ø"/>
            </a:pPr>
            <a:r>
              <a:rPr lang="en-IN" dirty="0">
                <a:latin typeface="Arial" panose="020B0604020202020204" pitchFamily="34" charset="0"/>
                <a:cs typeface="Arial" panose="020B0604020202020204" pitchFamily="34" charset="0"/>
              </a:rPr>
              <a:t>Local - Maven local repository is a folder location on your machine (%USER_HOME%/.m2). It gets created when you run any maven command for the first time.</a:t>
            </a:r>
          </a:p>
          <a:p>
            <a:pPr marL="742950" lvl="1" indent="-285750">
              <a:buClr>
                <a:schemeClr val="accent6"/>
              </a:buClr>
              <a:buFont typeface="Wingdings" pitchFamily="2" charset="2"/>
              <a:buChar char="Ø"/>
            </a:pPr>
            <a:endParaRPr lang="en-IN" dirty="0">
              <a:latin typeface="Arial" panose="020B0604020202020204" pitchFamily="34" charset="0"/>
              <a:cs typeface="Arial" panose="020B0604020202020204" pitchFamily="34" charset="0"/>
            </a:endParaRPr>
          </a:p>
          <a:p>
            <a:pPr marL="742950" lvl="1" indent="-285750">
              <a:buClr>
                <a:schemeClr val="accent6"/>
              </a:buClr>
              <a:buFont typeface="Wingdings" pitchFamily="2" charset="2"/>
              <a:buChar char="Ø"/>
            </a:pPr>
            <a:r>
              <a:rPr lang="en-IN" dirty="0">
                <a:latin typeface="Arial" panose="020B0604020202020204" pitchFamily="34" charset="0"/>
                <a:cs typeface="Arial" panose="020B0604020202020204" pitchFamily="34" charset="0"/>
              </a:rPr>
              <a:t>Central - Maven central repository is repository provided by Maven community. It contains a large number of commonly used libraries (</a:t>
            </a:r>
            <a:r>
              <a:rPr lang="en-IN" dirty="0">
                <a:latin typeface="Arial" panose="020B0604020202020204" pitchFamily="34" charset="0"/>
                <a:cs typeface="Arial" panose="020B0604020202020204" pitchFamily="34" charset="0"/>
                <a:hlinkClick r:id="rId2"/>
              </a:rPr>
              <a:t>https://repo1.maven.org/maven2/</a:t>
            </a:r>
            <a:r>
              <a:rPr lang="en-IN" dirty="0">
                <a:latin typeface="Arial" panose="020B0604020202020204" pitchFamily="34" charset="0"/>
                <a:cs typeface="Arial" panose="020B0604020202020204" pitchFamily="34" charset="0"/>
              </a:rPr>
              <a:t>).</a:t>
            </a:r>
          </a:p>
          <a:p>
            <a:pPr marL="742950" lvl="1" indent="-285750">
              <a:buClr>
                <a:schemeClr val="accent6"/>
              </a:buClr>
              <a:buFont typeface="Wingdings" pitchFamily="2" charset="2"/>
              <a:buChar char="Ø"/>
            </a:pPr>
            <a:endParaRPr lang="en-IN" dirty="0">
              <a:latin typeface="Arial" panose="020B0604020202020204" pitchFamily="34" charset="0"/>
              <a:cs typeface="Arial" panose="020B0604020202020204" pitchFamily="34" charset="0"/>
            </a:endParaRPr>
          </a:p>
          <a:p>
            <a:pPr marL="742950" lvl="1" indent="-285750">
              <a:buClr>
                <a:schemeClr val="accent6"/>
              </a:buClr>
              <a:buFont typeface="Wingdings" pitchFamily="2" charset="2"/>
              <a:buChar char="Ø"/>
            </a:pPr>
            <a:r>
              <a:rPr lang="en-IN" dirty="0">
                <a:latin typeface="Arial" panose="020B0604020202020204" pitchFamily="34" charset="0"/>
                <a:cs typeface="Arial" panose="020B0604020202020204" pitchFamily="34" charset="0"/>
              </a:rPr>
              <a:t>Remote – Maven will use this when It doesn’t find dependency in local and central repository.</a:t>
            </a:r>
          </a:p>
        </p:txBody>
      </p:sp>
      <p:pic>
        <p:nvPicPr>
          <p:cNvPr id="1026" name="Picture 2" descr="Repository Structure">
            <a:extLst>
              <a:ext uri="{FF2B5EF4-FFF2-40B4-BE49-F238E27FC236}">
                <a16:creationId xmlns:a16="http://schemas.microsoft.com/office/drawing/2014/main" id="{8F44F84D-F926-4942-89C5-6C1D8B4951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8434" y="3781818"/>
            <a:ext cx="5297566" cy="263376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75AF2360-3B11-FC43-9DFF-A93DC49661A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02105" y="3905263"/>
            <a:ext cx="4553361" cy="1588168"/>
          </a:xfrm>
          <a:prstGeom prst="rect">
            <a:avLst/>
          </a:prstGeom>
        </p:spPr>
      </p:pic>
      <p:sp>
        <p:nvSpPr>
          <p:cNvPr id="5" name="TextBox 4">
            <a:extLst>
              <a:ext uri="{FF2B5EF4-FFF2-40B4-BE49-F238E27FC236}">
                <a16:creationId xmlns:a16="http://schemas.microsoft.com/office/drawing/2014/main" id="{646BD375-8F65-E842-86DB-8E69CB062160}"/>
              </a:ext>
            </a:extLst>
          </p:cNvPr>
          <p:cNvSpPr txBox="1"/>
          <p:nvPr/>
        </p:nvSpPr>
        <p:spPr>
          <a:xfrm>
            <a:off x="7772400" y="5493431"/>
            <a:ext cx="2820196" cy="369332"/>
          </a:xfrm>
          <a:prstGeom prst="rect">
            <a:avLst/>
          </a:prstGeom>
          <a:noFill/>
        </p:spPr>
        <p:txBody>
          <a:bodyPr wrap="none" rtlCol="0">
            <a:spAutoFit/>
          </a:bodyPr>
          <a:lstStyle/>
          <a:p>
            <a:r>
              <a:rPr lang="en-US" dirty="0"/>
              <a:t>Remote Repository Example</a:t>
            </a:r>
          </a:p>
        </p:txBody>
      </p:sp>
    </p:spTree>
    <p:extLst>
      <p:ext uri="{BB962C8B-B14F-4D97-AF65-F5344CB8AC3E}">
        <p14:creationId xmlns:p14="http://schemas.microsoft.com/office/powerpoint/2010/main" val="11258913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612912" y="6523735"/>
            <a:ext cx="89535" cy="162560"/>
          </a:xfrm>
          <a:prstGeom prst="rect">
            <a:avLst/>
          </a:prstGeom>
        </p:spPr>
        <p:txBody>
          <a:bodyPr vert="horz" wrap="square" lIns="0" tIns="12700" rIns="0" bIns="0" rtlCol="0">
            <a:spAutoFit/>
          </a:bodyPr>
          <a:lstStyle/>
          <a:p>
            <a:pPr marL="12700">
              <a:lnSpc>
                <a:spcPct val="100000"/>
              </a:lnSpc>
              <a:spcBef>
                <a:spcPts val="100"/>
              </a:spcBef>
            </a:pPr>
            <a:r>
              <a:rPr sz="900" dirty="0">
                <a:latin typeface="Arial MT"/>
                <a:cs typeface="Arial MT"/>
              </a:rPr>
              <a:t>2</a:t>
            </a:r>
            <a:endParaRPr sz="900">
              <a:latin typeface="Arial MT"/>
              <a:cs typeface="Arial MT"/>
            </a:endParaRPr>
          </a:p>
        </p:txBody>
      </p:sp>
      <p:sp>
        <p:nvSpPr>
          <p:cNvPr id="3" name="object 3"/>
          <p:cNvSpPr txBox="1"/>
          <p:nvPr/>
        </p:nvSpPr>
        <p:spPr>
          <a:xfrm>
            <a:off x="491301" y="6546595"/>
            <a:ext cx="2713355" cy="116839"/>
          </a:xfrm>
          <a:prstGeom prst="rect">
            <a:avLst/>
          </a:prstGeom>
        </p:spPr>
        <p:txBody>
          <a:bodyPr vert="horz" wrap="square" lIns="0" tIns="12700" rIns="0" bIns="0" rtlCol="0">
            <a:spAutoFit/>
          </a:bodyPr>
          <a:lstStyle/>
          <a:p>
            <a:pPr marL="12700">
              <a:lnSpc>
                <a:spcPct val="100000"/>
              </a:lnSpc>
              <a:spcBef>
                <a:spcPts val="100"/>
              </a:spcBef>
            </a:pPr>
            <a:r>
              <a:rPr sz="600" dirty="0">
                <a:latin typeface="Arial MT"/>
                <a:cs typeface="Arial MT"/>
              </a:rPr>
              <a:t>©</a:t>
            </a:r>
            <a:r>
              <a:rPr sz="600" spc="50" dirty="0">
                <a:latin typeface="Arial MT"/>
                <a:cs typeface="Arial MT"/>
              </a:rPr>
              <a:t> </a:t>
            </a:r>
            <a:r>
              <a:rPr sz="600" dirty="0">
                <a:latin typeface="Arial MT"/>
                <a:cs typeface="Arial MT"/>
              </a:rPr>
              <a:t>2020</a:t>
            </a:r>
            <a:r>
              <a:rPr sz="600" spc="-5" dirty="0">
                <a:latin typeface="Arial MT"/>
                <a:cs typeface="Arial MT"/>
              </a:rPr>
              <a:t> SAP SE </a:t>
            </a:r>
            <a:r>
              <a:rPr sz="600" dirty="0">
                <a:latin typeface="Arial MT"/>
                <a:cs typeface="Arial MT"/>
              </a:rPr>
              <a:t>or</a:t>
            </a:r>
            <a:r>
              <a:rPr sz="600" spc="-5" dirty="0">
                <a:latin typeface="Arial MT"/>
                <a:cs typeface="Arial MT"/>
              </a:rPr>
              <a:t> </a:t>
            </a:r>
            <a:r>
              <a:rPr sz="600" dirty="0">
                <a:latin typeface="Arial MT"/>
                <a:cs typeface="Arial MT"/>
              </a:rPr>
              <a:t>an</a:t>
            </a:r>
            <a:r>
              <a:rPr sz="600" spc="-5" dirty="0">
                <a:latin typeface="Arial MT"/>
                <a:cs typeface="Arial MT"/>
              </a:rPr>
              <a:t> SAP affiliate </a:t>
            </a:r>
            <a:r>
              <a:rPr sz="600" dirty="0">
                <a:latin typeface="Arial MT"/>
                <a:cs typeface="Arial MT"/>
              </a:rPr>
              <a:t>company.</a:t>
            </a:r>
            <a:r>
              <a:rPr sz="600" spc="-10" dirty="0">
                <a:latin typeface="Arial MT"/>
                <a:cs typeface="Arial MT"/>
              </a:rPr>
              <a:t> </a:t>
            </a:r>
            <a:r>
              <a:rPr sz="600" spc="-5" dirty="0">
                <a:latin typeface="Arial MT"/>
                <a:cs typeface="Arial MT"/>
              </a:rPr>
              <a:t>All</a:t>
            </a:r>
            <a:r>
              <a:rPr sz="600" dirty="0">
                <a:latin typeface="Arial MT"/>
                <a:cs typeface="Arial MT"/>
              </a:rPr>
              <a:t> </a:t>
            </a:r>
            <a:r>
              <a:rPr sz="600" spc="-5" dirty="0">
                <a:latin typeface="Arial MT"/>
                <a:cs typeface="Arial MT"/>
              </a:rPr>
              <a:t>rights </a:t>
            </a:r>
            <a:r>
              <a:rPr sz="600" dirty="0">
                <a:latin typeface="Arial MT"/>
                <a:cs typeface="Arial MT"/>
              </a:rPr>
              <a:t>reserved.</a:t>
            </a:r>
            <a:r>
              <a:rPr sz="600" spc="155" dirty="0">
                <a:latin typeface="Arial MT"/>
                <a:cs typeface="Arial MT"/>
              </a:rPr>
              <a:t> </a:t>
            </a:r>
            <a:r>
              <a:rPr sz="600" spc="-445" dirty="0">
                <a:latin typeface="Arial MT"/>
                <a:cs typeface="Arial MT"/>
              </a:rPr>
              <a:t>ǀ</a:t>
            </a:r>
            <a:r>
              <a:rPr sz="600" spc="310" dirty="0">
                <a:latin typeface="Arial MT"/>
                <a:cs typeface="Arial MT"/>
              </a:rPr>
              <a:t> </a:t>
            </a:r>
            <a:r>
              <a:rPr sz="600" spc="-5" dirty="0">
                <a:latin typeface="Arial MT"/>
                <a:cs typeface="Arial MT"/>
              </a:rPr>
              <a:t>INTERNAL</a:t>
            </a:r>
            <a:endParaRPr sz="600">
              <a:latin typeface="Arial MT"/>
              <a:cs typeface="Arial MT"/>
            </a:endParaRPr>
          </a:p>
        </p:txBody>
      </p:sp>
      <p:sp>
        <p:nvSpPr>
          <p:cNvPr id="4" name="object 4"/>
          <p:cNvSpPr txBox="1">
            <a:spLocks noGrp="1"/>
          </p:cNvSpPr>
          <p:nvPr>
            <p:ph type="title"/>
          </p:nvPr>
        </p:nvSpPr>
        <p:spPr>
          <a:xfrm>
            <a:off x="491301" y="444500"/>
            <a:ext cx="1142365" cy="391160"/>
          </a:xfrm>
          <a:prstGeom prst="rect">
            <a:avLst/>
          </a:prstGeom>
        </p:spPr>
        <p:txBody>
          <a:bodyPr vert="horz" wrap="square" lIns="0" tIns="12700" rIns="0" bIns="0" rtlCol="0">
            <a:spAutoFit/>
          </a:bodyPr>
          <a:lstStyle/>
          <a:p>
            <a:pPr marL="12700">
              <a:lnSpc>
                <a:spcPct val="100000"/>
              </a:lnSpc>
              <a:spcBef>
                <a:spcPts val="100"/>
              </a:spcBef>
            </a:pPr>
            <a:r>
              <a:rPr sz="2400" dirty="0">
                <a:solidFill>
                  <a:srgbClr val="000000"/>
                </a:solidFill>
              </a:rPr>
              <a:t>A</a:t>
            </a:r>
            <a:r>
              <a:rPr sz="2400" spc="-10" dirty="0">
                <a:solidFill>
                  <a:srgbClr val="000000"/>
                </a:solidFill>
              </a:rPr>
              <a:t>g</a:t>
            </a:r>
            <a:r>
              <a:rPr sz="2400" dirty="0">
                <a:solidFill>
                  <a:srgbClr val="000000"/>
                </a:solidFill>
              </a:rPr>
              <a:t>e</a:t>
            </a:r>
            <a:r>
              <a:rPr sz="2400" spc="-5" dirty="0">
                <a:solidFill>
                  <a:srgbClr val="000000"/>
                </a:solidFill>
              </a:rPr>
              <a:t>nd</a:t>
            </a:r>
            <a:r>
              <a:rPr sz="2400" dirty="0">
                <a:solidFill>
                  <a:srgbClr val="000000"/>
                </a:solidFill>
              </a:rPr>
              <a:t>a</a:t>
            </a:r>
            <a:endParaRPr sz="2400"/>
          </a:p>
        </p:txBody>
      </p:sp>
      <p:sp>
        <p:nvSpPr>
          <p:cNvPr id="17" name="object 2">
            <a:extLst>
              <a:ext uri="{FF2B5EF4-FFF2-40B4-BE49-F238E27FC236}">
                <a16:creationId xmlns:a16="http://schemas.microsoft.com/office/drawing/2014/main" id="{67CCFF11-A8B9-EE4C-8F0C-E02224372C11}"/>
              </a:ext>
            </a:extLst>
          </p:cNvPr>
          <p:cNvSpPr txBox="1"/>
          <p:nvPr/>
        </p:nvSpPr>
        <p:spPr>
          <a:xfrm>
            <a:off x="480415" y="1295400"/>
            <a:ext cx="4015385" cy="5450210"/>
          </a:xfrm>
          <a:prstGeom prst="rect">
            <a:avLst/>
          </a:prstGeom>
        </p:spPr>
        <p:txBody>
          <a:bodyPr vert="horz" wrap="square" lIns="0" tIns="12700" rIns="0" bIns="0" rtlCol="0">
            <a:spAutoFit/>
          </a:bodyPr>
          <a:lstStyle/>
          <a:p>
            <a:pPr marL="355600" indent="-342900">
              <a:lnSpc>
                <a:spcPct val="100000"/>
              </a:lnSpc>
              <a:spcBef>
                <a:spcPts val="100"/>
              </a:spcBef>
              <a:buClr>
                <a:srgbClr val="F0AB00"/>
              </a:buClr>
              <a:buSzPct val="80000"/>
              <a:buFont typeface="Wingdings"/>
              <a:buChar char=""/>
              <a:tabLst>
                <a:tab pos="354965" algn="l"/>
                <a:tab pos="355600" algn="l"/>
              </a:tabLst>
            </a:pPr>
            <a:r>
              <a:rPr lang="en-US" sz="2000" dirty="0">
                <a:latin typeface="Arial MT"/>
                <a:cs typeface="Arial MT"/>
              </a:rPr>
              <a:t>Build Tools</a:t>
            </a:r>
          </a:p>
          <a:p>
            <a:pPr marL="812800" lvl="1" indent="-342900">
              <a:spcBef>
                <a:spcPts val="100"/>
              </a:spcBef>
              <a:buClr>
                <a:srgbClr val="F0AB00"/>
              </a:buClr>
              <a:buSzPct val="80000"/>
              <a:buFont typeface="Wingdings"/>
              <a:buChar char=""/>
              <a:tabLst>
                <a:tab pos="354965" algn="l"/>
                <a:tab pos="355600" algn="l"/>
              </a:tabLst>
            </a:pPr>
            <a:r>
              <a:rPr lang="en-US" sz="2000" dirty="0">
                <a:latin typeface="Arial MT"/>
                <a:cs typeface="Arial MT"/>
              </a:rPr>
              <a:t>Why we need Build Tools</a:t>
            </a:r>
          </a:p>
          <a:p>
            <a:pPr marL="812800" lvl="1" indent="-342900">
              <a:spcBef>
                <a:spcPts val="100"/>
              </a:spcBef>
              <a:buClr>
                <a:srgbClr val="F0AB00"/>
              </a:buClr>
              <a:buSzPct val="80000"/>
              <a:buFont typeface="Wingdings"/>
              <a:buChar char=""/>
              <a:tabLst>
                <a:tab pos="354965" algn="l"/>
                <a:tab pos="355600" algn="l"/>
              </a:tabLst>
            </a:pPr>
            <a:endParaRPr lang="en-US" sz="2000" dirty="0">
              <a:latin typeface="Arial MT"/>
              <a:cs typeface="Arial MT"/>
            </a:endParaRPr>
          </a:p>
          <a:p>
            <a:pPr marL="355600" indent="-342900">
              <a:spcBef>
                <a:spcPts val="100"/>
              </a:spcBef>
              <a:buClr>
                <a:srgbClr val="F0AB00"/>
              </a:buClr>
              <a:buSzPct val="80000"/>
              <a:buFont typeface="Wingdings"/>
              <a:buChar char=""/>
              <a:tabLst>
                <a:tab pos="354965" algn="l"/>
                <a:tab pos="355600" algn="l"/>
              </a:tabLst>
            </a:pPr>
            <a:r>
              <a:rPr lang="en-US" sz="2000" dirty="0">
                <a:latin typeface="Arial MT"/>
                <a:cs typeface="Arial MT"/>
              </a:rPr>
              <a:t>Ant</a:t>
            </a:r>
          </a:p>
          <a:p>
            <a:pPr marL="812800" lvl="1" indent="-342900">
              <a:spcBef>
                <a:spcPts val="100"/>
              </a:spcBef>
              <a:buClr>
                <a:srgbClr val="F0AB00"/>
              </a:buClr>
              <a:buSzPct val="80000"/>
              <a:buFont typeface="Wingdings"/>
              <a:buChar char=""/>
              <a:tabLst>
                <a:tab pos="354965" algn="l"/>
                <a:tab pos="355600" algn="l"/>
              </a:tabLst>
            </a:pPr>
            <a:r>
              <a:rPr lang="en-US" sz="2000" dirty="0">
                <a:latin typeface="Arial MT"/>
                <a:cs typeface="Arial MT"/>
              </a:rPr>
              <a:t>Introduction</a:t>
            </a:r>
          </a:p>
          <a:p>
            <a:pPr marL="812800" lvl="1" indent="-342900">
              <a:spcBef>
                <a:spcPts val="100"/>
              </a:spcBef>
              <a:buClr>
                <a:srgbClr val="F0AB00"/>
              </a:buClr>
              <a:buSzPct val="80000"/>
              <a:buFont typeface="Wingdings"/>
              <a:buChar char=""/>
              <a:tabLst>
                <a:tab pos="354965" algn="l"/>
                <a:tab pos="355600" algn="l"/>
              </a:tabLst>
            </a:pPr>
            <a:r>
              <a:rPr lang="en-US" sz="2000" dirty="0">
                <a:latin typeface="Arial MT"/>
                <a:cs typeface="Arial MT"/>
              </a:rPr>
              <a:t>Terminology &amp; Concepts</a:t>
            </a:r>
          </a:p>
          <a:p>
            <a:pPr marL="812800" lvl="1" indent="-342900">
              <a:spcBef>
                <a:spcPts val="100"/>
              </a:spcBef>
              <a:buClr>
                <a:srgbClr val="F0AB00"/>
              </a:buClr>
              <a:buSzPct val="80000"/>
              <a:buFont typeface="Wingdings"/>
              <a:buChar char=""/>
              <a:tabLst>
                <a:tab pos="354965" algn="l"/>
                <a:tab pos="355600" algn="l"/>
              </a:tabLst>
            </a:pPr>
            <a:r>
              <a:rPr lang="en-US" sz="2000" dirty="0">
                <a:latin typeface="Arial MT"/>
                <a:cs typeface="Arial MT"/>
              </a:rPr>
              <a:t>Examples</a:t>
            </a:r>
          </a:p>
          <a:p>
            <a:pPr marL="812800" lvl="1" indent="-342900">
              <a:spcBef>
                <a:spcPts val="100"/>
              </a:spcBef>
              <a:buClr>
                <a:srgbClr val="F0AB00"/>
              </a:buClr>
              <a:buSzPct val="80000"/>
              <a:buFont typeface="Wingdings"/>
              <a:buChar char=""/>
              <a:tabLst>
                <a:tab pos="354965" algn="l"/>
                <a:tab pos="355600" algn="l"/>
              </a:tabLst>
            </a:pPr>
            <a:r>
              <a:rPr lang="en-US" sz="2000" dirty="0">
                <a:latin typeface="Arial MT"/>
                <a:cs typeface="Arial MT"/>
              </a:rPr>
              <a:t>References</a:t>
            </a:r>
          </a:p>
          <a:p>
            <a:pPr marL="812800" lvl="1" indent="-342900">
              <a:spcBef>
                <a:spcPts val="100"/>
              </a:spcBef>
              <a:buClr>
                <a:srgbClr val="F0AB00"/>
              </a:buClr>
              <a:buSzPct val="80000"/>
              <a:buFont typeface="Wingdings"/>
              <a:buChar char=""/>
              <a:tabLst>
                <a:tab pos="354965" algn="l"/>
                <a:tab pos="355600" algn="l"/>
              </a:tabLst>
            </a:pPr>
            <a:endParaRPr lang="en-US" sz="2000" dirty="0">
              <a:latin typeface="Arial MT"/>
              <a:cs typeface="Arial MT"/>
            </a:endParaRPr>
          </a:p>
          <a:p>
            <a:pPr marL="355600" indent="-342900">
              <a:spcBef>
                <a:spcPts val="100"/>
              </a:spcBef>
              <a:buClr>
                <a:srgbClr val="F0AB00"/>
              </a:buClr>
              <a:buSzPct val="80000"/>
              <a:buFont typeface="Wingdings"/>
              <a:buChar char=""/>
              <a:tabLst>
                <a:tab pos="354965" algn="l"/>
                <a:tab pos="355600" algn="l"/>
              </a:tabLst>
            </a:pPr>
            <a:r>
              <a:rPr lang="en-US" sz="2000" dirty="0">
                <a:latin typeface="Arial MT"/>
                <a:cs typeface="Arial MT"/>
              </a:rPr>
              <a:t>Maven</a:t>
            </a:r>
          </a:p>
          <a:p>
            <a:pPr marL="812800" lvl="1" indent="-342900">
              <a:spcBef>
                <a:spcPts val="100"/>
              </a:spcBef>
              <a:buClr>
                <a:srgbClr val="F0AB00"/>
              </a:buClr>
              <a:buSzPct val="80000"/>
              <a:buFont typeface="Wingdings"/>
              <a:buChar char=""/>
              <a:tabLst>
                <a:tab pos="354965" algn="l"/>
                <a:tab pos="355600" algn="l"/>
              </a:tabLst>
            </a:pPr>
            <a:r>
              <a:rPr lang="en-US" sz="2000" dirty="0">
                <a:latin typeface="Arial MT"/>
                <a:cs typeface="Arial MT"/>
              </a:rPr>
              <a:t>Introduction</a:t>
            </a:r>
          </a:p>
          <a:p>
            <a:pPr marL="812800" lvl="1" indent="-342900">
              <a:spcBef>
                <a:spcPts val="100"/>
              </a:spcBef>
              <a:buClr>
                <a:srgbClr val="F0AB00"/>
              </a:buClr>
              <a:buSzPct val="80000"/>
              <a:buFont typeface="Wingdings"/>
              <a:buChar char=""/>
              <a:tabLst>
                <a:tab pos="354965" algn="l"/>
                <a:tab pos="355600" algn="l"/>
              </a:tabLst>
            </a:pPr>
            <a:r>
              <a:rPr lang="en-US" sz="2000" dirty="0">
                <a:latin typeface="Arial MT"/>
                <a:cs typeface="Arial MT"/>
              </a:rPr>
              <a:t>Main Features</a:t>
            </a:r>
          </a:p>
          <a:p>
            <a:pPr marL="812800" lvl="1" indent="-342900">
              <a:spcBef>
                <a:spcPts val="100"/>
              </a:spcBef>
              <a:buClr>
                <a:srgbClr val="F0AB00"/>
              </a:buClr>
              <a:buSzPct val="80000"/>
              <a:buFont typeface="Wingdings"/>
              <a:buChar char=""/>
              <a:tabLst>
                <a:tab pos="354965" algn="l"/>
                <a:tab pos="355600" algn="l"/>
              </a:tabLst>
            </a:pPr>
            <a:r>
              <a:rPr lang="en-US" sz="2000" dirty="0">
                <a:latin typeface="Arial MT"/>
                <a:cs typeface="Arial MT"/>
              </a:rPr>
              <a:t>Build Life Cycle</a:t>
            </a:r>
          </a:p>
          <a:p>
            <a:pPr marL="812800" lvl="1" indent="-342900">
              <a:spcBef>
                <a:spcPts val="100"/>
              </a:spcBef>
              <a:buClr>
                <a:srgbClr val="F0AB00"/>
              </a:buClr>
              <a:buSzPct val="80000"/>
              <a:buFont typeface="Wingdings"/>
              <a:buChar char=""/>
              <a:tabLst>
                <a:tab pos="354965" algn="l"/>
                <a:tab pos="355600" algn="l"/>
              </a:tabLst>
            </a:pPr>
            <a:r>
              <a:rPr lang="en-US" sz="2000" dirty="0">
                <a:latin typeface="Arial MT"/>
                <a:cs typeface="Arial MT"/>
              </a:rPr>
              <a:t>Maven vs Ant</a:t>
            </a:r>
          </a:p>
          <a:p>
            <a:pPr marL="812800" lvl="1" indent="-342900">
              <a:spcBef>
                <a:spcPts val="100"/>
              </a:spcBef>
              <a:buClr>
                <a:srgbClr val="F0AB00"/>
              </a:buClr>
              <a:buSzPct val="80000"/>
              <a:buFont typeface="Wingdings"/>
              <a:buChar char=""/>
              <a:tabLst>
                <a:tab pos="354965" algn="l"/>
                <a:tab pos="355600" algn="l"/>
              </a:tabLst>
            </a:pPr>
            <a:r>
              <a:rPr lang="en-US" sz="2000" dirty="0">
                <a:latin typeface="Arial MT"/>
                <a:cs typeface="Arial MT"/>
              </a:rPr>
              <a:t>Examples</a:t>
            </a:r>
          </a:p>
          <a:p>
            <a:pPr marL="812800" lvl="1" indent="-342900">
              <a:spcBef>
                <a:spcPts val="100"/>
              </a:spcBef>
              <a:buClr>
                <a:srgbClr val="F0AB00"/>
              </a:buClr>
              <a:buSzPct val="80000"/>
              <a:buFont typeface="Wingdings"/>
              <a:buChar char=""/>
              <a:tabLst>
                <a:tab pos="354965" algn="l"/>
                <a:tab pos="355600" algn="l"/>
              </a:tabLst>
            </a:pPr>
            <a:r>
              <a:rPr lang="en-US" sz="2000" dirty="0">
                <a:latin typeface="Arial MT"/>
                <a:cs typeface="Arial MT"/>
              </a:rPr>
              <a:t>References</a:t>
            </a:r>
          </a:p>
          <a:p>
            <a:pPr marL="812800" lvl="1" indent="-342900">
              <a:spcBef>
                <a:spcPts val="100"/>
              </a:spcBef>
              <a:buClr>
                <a:srgbClr val="F0AB00"/>
              </a:buClr>
              <a:buSzPct val="80000"/>
              <a:buFont typeface="Wingdings"/>
              <a:buChar char=""/>
              <a:tabLst>
                <a:tab pos="354965" algn="l"/>
                <a:tab pos="355600" algn="l"/>
              </a:tabLst>
            </a:pPr>
            <a:endParaRPr sz="2000" dirty="0">
              <a:latin typeface="Arial MT"/>
              <a:cs typeface="Arial MT"/>
            </a:endParaRPr>
          </a:p>
        </p:txBody>
      </p:sp>
      <p:sp>
        <p:nvSpPr>
          <p:cNvPr id="19" name="object 2">
            <a:extLst>
              <a:ext uri="{FF2B5EF4-FFF2-40B4-BE49-F238E27FC236}">
                <a16:creationId xmlns:a16="http://schemas.microsoft.com/office/drawing/2014/main" id="{052F3281-4480-0144-A604-98EBCAB48B1A}"/>
              </a:ext>
            </a:extLst>
          </p:cNvPr>
          <p:cNvSpPr txBox="1"/>
          <p:nvPr/>
        </p:nvSpPr>
        <p:spPr>
          <a:xfrm>
            <a:off x="5867400" y="1280160"/>
            <a:ext cx="4015385" cy="2626360"/>
          </a:xfrm>
          <a:prstGeom prst="rect">
            <a:avLst/>
          </a:prstGeom>
        </p:spPr>
        <p:txBody>
          <a:bodyPr vert="horz" wrap="square" lIns="0" tIns="12700" rIns="0" bIns="0" rtlCol="0">
            <a:spAutoFit/>
          </a:bodyPr>
          <a:lstStyle/>
          <a:p>
            <a:pPr marL="355600" indent="-342900">
              <a:lnSpc>
                <a:spcPct val="100000"/>
              </a:lnSpc>
              <a:spcBef>
                <a:spcPts val="100"/>
              </a:spcBef>
              <a:buClr>
                <a:srgbClr val="F0AB00"/>
              </a:buClr>
              <a:buSzPct val="80000"/>
              <a:buFont typeface="Wingdings"/>
              <a:buChar char=""/>
              <a:tabLst>
                <a:tab pos="354965" algn="l"/>
                <a:tab pos="355600" algn="l"/>
              </a:tabLst>
            </a:pPr>
            <a:r>
              <a:rPr lang="en-US" sz="2000" dirty="0">
                <a:latin typeface="Arial MT"/>
                <a:cs typeface="Arial MT"/>
              </a:rPr>
              <a:t>JUnit 5</a:t>
            </a:r>
          </a:p>
          <a:p>
            <a:pPr marL="812800" lvl="1" indent="-342900">
              <a:spcBef>
                <a:spcPts val="100"/>
              </a:spcBef>
              <a:buClr>
                <a:srgbClr val="F0AB00"/>
              </a:buClr>
              <a:buSzPct val="80000"/>
              <a:buFont typeface="Wingdings"/>
              <a:buChar char=""/>
              <a:tabLst>
                <a:tab pos="354965" algn="l"/>
                <a:tab pos="355600" algn="l"/>
              </a:tabLst>
            </a:pPr>
            <a:r>
              <a:rPr lang="en-US" sz="2000" dirty="0">
                <a:latin typeface="Arial MT"/>
                <a:cs typeface="Arial MT"/>
              </a:rPr>
              <a:t>Introduction</a:t>
            </a:r>
          </a:p>
          <a:p>
            <a:pPr marL="812800" lvl="1" indent="-342900">
              <a:spcBef>
                <a:spcPts val="100"/>
              </a:spcBef>
              <a:buClr>
                <a:srgbClr val="F0AB00"/>
              </a:buClr>
              <a:buSzPct val="80000"/>
              <a:buFont typeface="Wingdings"/>
              <a:buChar char=""/>
              <a:tabLst>
                <a:tab pos="354965" algn="l"/>
                <a:tab pos="355600" algn="l"/>
              </a:tabLst>
            </a:pPr>
            <a:r>
              <a:rPr lang="en-US" sz="2000" dirty="0">
                <a:latin typeface="Arial MT"/>
                <a:cs typeface="Arial MT"/>
              </a:rPr>
              <a:t>Architecture</a:t>
            </a:r>
          </a:p>
          <a:p>
            <a:pPr marL="812800" lvl="1" indent="-342900">
              <a:spcBef>
                <a:spcPts val="100"/>
              </a:spcBef>
              <a:buClr>
                <a:srgbClr val="F0AB00"/>
              </a:buClr>
              <a:buSzPct val="80000"/>
              <a:buFont typeface="Wingdings"/>
              <a:buChar char=""/>
              <a:tabLst>
                <a:tab pos="354965" algn="l"/>
                <a:tab pos="355600" algn="l"/>
              </a:tabLst>
            </a:pPr>
            <a:r>
              <a:rPr lang="en-US" sz="2000" dirty="0">
                <a:latin typeface="Arial MT"/>
                <a:cs typeface="Arial MT"/>
              </a:rPr>
              <a:t>Examples</a:t>
            </a:r>
          </a:p>
          <a:p>
            <a:pPr marL="1270000" lvl="2" indent="-342900">
              <a:spcBef>
                <a:spcPts val="100"/>
              </a:spcBef>
              <a:buClr>
                <a:srgbClr val="F0AB00"/>
              </a:buClr>
              <a:buSzPct val="80000"/>
              <a:buFont typeface="Wingdings"/>
              <a:buChar char=""/>
              <a:tabLst>
                <a:tab pos="354965" algn="l"/>
                <a:tab pos="355600" algn="l"/>
              </a:tabLst>
            </a:pPr>
            <a:r>
              <a:rPr lang="en-US" sz="2000" dirty="0">
                <a:latin typeface="Arial MT"/>
                <a:cs typeface="Arial MT"/>
              </a:rPr>
              <a:t>Annotations</a:t>
            </a:r>
          </a:p>
          <a:p>
            <a:pPr marL="1270000" lvl="2" indent="-342900">
              <a:spcBef>
                <a:spcPts val="100"/>
              </a:spcBef>
              <a:buClr>
                <a:srgbClr val="F0AB00"/>
              </a:buClr>
              <a:buSzPct val="80000"/>
              <a:buFont typeface="Wingdings"/>
              <a:buChar char=""/>
              <a:tabLst>
                <a:tab pos="354965" algn="l"/>
                <a:tab pos="355600" algn="l"/>
              </a:tabLst>
            </a:pPr>
            <a:r>
              <a:rPr lang="en-US" sz="2000" dirty="0">
                <a:latin typeface="Arial MT"/>
                <a:cs typeface="Arial MT"/>
              </a:rPr>
              <a:t>Assertions</a:t>
            </a:r>
          </a:p>
          <a:p>
            <a:pPr marL="1270000" lvl="2" indent="-342900">
              <a:spcBef>
                <a:spcPts val="100"/>
              </a:spcBef>
              <a:buClr>
                <a:srgbClr val="F0AB00"/>
              </a:buClr>
              <a:buSzPct val="80000"/>
              <a:buFont typeface="Wingdings"/>
              <a:buChar char=""/>
              <a:tabLst>
                <a:tab pos="354965" algn="l"/>
                <a:tab pos="355600" algn="l"/>
              </a:tabLst>
            </a:pPr>
            <a:r>
              <a:rPr lang="en-US" sz="2000" dirty="0">
                <a:latin typeface="Arial MT"/>
                <a:cs typeface="Arial MT"/>
              </a:rPr>
              <a:t>Assumptions</a:t>
            </a:r>
          </a:p>
          <a:p>
            <a:pPr marL="812800" lvl="1" indent="-342900">
              <a:spcBef>
                <a:spcPts val="100"/>
              </a:spcBef>
              <a:buClr>
                <a:srgbClr val="F0AB00"/>
              </a:buClr>
              <a:buSzPct val="80000"/>
              <a:buFont typeface="Wingdings"/>
              <a:buChar char=""/>
              <a:tabLst>
                <a:tab pos="354965" algn="l"/>
                <a:tab pos="355600" algn="l"/>
              </a:tabLst>
            </a:pPr>
            <a:r>
              <a:rPr lang="en-US" sz="2000" dirty="0">
                <a:latin typeface="Arial MT"/>
                <a:cs typeface="Arial MT"/>
              </a:rPr>
              <a:t>References</a:t>
            </a:r>
          </a:p>
        </p:txBody>
      </p:sp>
    </p:spTree>
    <p:extLst>
      <p:ext uri="{BB962C8B-B14F-4D97-AF65-F5344CB8AC3E}">
        <p14:creationId xmlns:p14="http://schemas.microsoft.com/office/powerpoint/2010/main" val="31237708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91301" y="329436"/>
            <a:ext cx="3547299" cy="382156"/>
          </a:xfrm>
          <a:prstGeom prst="rect">
            <a:avLst/>
          </a:prstGeom>
        </p:spPr>
        <p:txBody>
          <a:bodyPr vert="horz" wrap="square" lIns="0" tIns="12700" rIns="0" bIns="0" rtlCol="0">
            <a:spAutoFit/>
          </a:bodyPr>
          <a:lstStyle/>
          <a:p>
            <a:pPr marL="12700">
              <a:lnSpc>
                <a:spcPct val="100000"/>
              </a:lnSpc>
              <a:spcBef>
                <a:spcPts val="100"/>
              </a:spcBef>
            </a:pPr>
            <a:r>
              <a:rPr lang="en-US" sz="2400" spc="-5" dirty="0">
                <a:solidFill>
                  <a:srgbClr val="000000"/>
                </a:solidFill>
              </a:rPr>
              <a:t>Create Project</a:t>
            </a:r>
            <a:endParaRPr sz="2400" dirty="0"/>
          </a:p>
        </p:txBody>
      </p:sp>
      <p:sp>
        <p:nvSpPr>
          <p:cNvPr id="11" name="object 11"/>
          <p:cNvSpPr txBox="1">
            <a:spLocks noGrp="1"/>
          </p:cNvSpPr>
          <p:nvPr>
            <p:ph type="sldNum" sz="quarter" idx="7"/>
          </p:nvPr>
        </p:nvSpPr>
        <p:spPr>
          <a:prstGeom prst="rect">
            <a:avLst/>
          </a:prstGeom>
        </p:spPr>
        <p:txBody>
          <a:bodyPr vert="horz" wrap="square" lIns="0" tIns="1905" rIns="0" bIns="0" rtlCol="0">
            <a:spAutoFit/>
          </a:bodyPr>
          <a:lstStyle/>
          <a:p>
            <a:pPr marL="38100">
              <a:lnSpc>
                <a:spcPct val="100000"/>
              </a:lnSpc>
              <a:spcBef>
                <a:spcPts val="15"/>
              </a:spcBef>
            </a:pPr>
            <a:fld id="{81D60167-4931-47E6-BA6A-407CBD079E47}" type="slidenum">
              <a:rPr dirty="0"/>
              <a:t>20</a:t>
            </a:fld>
            <a:endParaRPr dirty="0"/>
          </a:p>
        </p:txBody>
      </p:sp>
      <p:sp>
        <p:nvSpPr>
          <p:cNvPr id="12" name="object 12"/>
          <p:cNvSpPr txBox="1">
            <a:spLocks noGrp="1"/>
          </p:cNvSpPr>
          <p:nvPr>
            <p:ph type="ftr" sz="quarter" idx="5"/>
          </p:nvPr>
        </p:nvSpPr>
        <p:spPr>
          <a:prstGeom prst="rect">
            <a:avLst/>
          </a:prstGeom>
        </p:spPr>
        <p:txBody>
          <a:bodyPr vert="horz" wrap="square" lIns="0" tIns="5080" rIns="0" bIns="0" rtlCol="0">
            <a:spAutoFit/>
          </a:bodyPr>
          <a:lstStyle/>
          <a:p>
            <a:pPr marL="12700">
              <a:lnSpc>
                <a:spcPct val="100000"/>
              </a:lnSpc>
              <a:spcBef>
                <a:spcPts val="40"/>
              </a:spcBef>
            </a:pPr>
            <a:r>
              <a:rPr dirty="0"/>
              <a:t>©</a:t>
            </a:r>
            <a:r>
              <a:rPr spc="50" dirty="0"/>
              <a:t> </a:t>
            </a:r>
            <a:r>
              <a:rPr dirty="0"/>
              <a:t>2020</a:t>
            </a:r>
            <a:r>
              <a:rPr spc="-5" dirty="0"/>
              <a:t> SAP SE </a:t>
            </a:r>
            <a:r>
              <a:rPr dirty="0"/>
              <a:t>or</a:t>
            </a:r>
            <a:r>
              <a:rPr spc="-5" dirty="0"/>
              <a:t> </a:t>
            </a:r>
            <a:r>
              <a:rPr dirty="0"/>
              <a:t>an</a:t>
            </a:r>
            <a:r>
              <a:rPr spc="-5" dirty="0"/>
              <a:t> SAP affiliate </a:t>
            </a:r>
            <a:r>
              <a:rPr dirty="0"/>
              <a:t>company.</a:t>
            </a:r>
            <a:r>
              <a:rPr spc="-10" dirty="0"/>
              <a:t> </a:t>
            </a:r>
            <a:r>
              <a:rPr spc="-5" dirty="0"/>
              <a:t>All</a:t>
            </a:r>
            <a:r>
              <a:rPr dirty="0"/>
              <a:t> </a:t>
            </a:r>
            <a:r>
              <a:rPr spc="-5" dirty="0"/>
              <a:t>rights </a:t>
            </a:r>
            <a:r>
              <a:rPr dirty="0"/>
              <a:t>reserved.</a:t>
            </a:r>
            <a:r>
              <a:rPr spc="155" dirty="0"/>
              <a:t> </a:t>
            </a:r>
            <a:r>
              <a:rPr spc="-445" dirty="0"/>
              <a:t>ǀ</a:t>
            </a:r>
            <a:r>
              <a:rPr spc="310" dirty="0"/>
              <a:t> </a:t>
            </a:r>
            <a:r>
              <a:rPr spc="-5" dirty="0"/>
              <a:t>INTERNAL</a:t>
            </a:r>
          </a:p>
        </p:txBody>
      </p:sp>
      <p:sp>
        <p:nvSpPr>
          <p:cNvPr id="3" name="TextBox 2">
            <a:extLst>
              <a:ext uri="{FF2B5EF4-FFF2-40B4-BE49-F238E27FC236}">
                <a16:creationId xmlns:a16="http://schemas.microsoft.com/office/drawing/2014/main" id="{49977471-498F-1F40-8354-4011D4B54A98}"/>
              </a:ext>
            </a:extLst>
          </p:cNvPr>
          <p:cNvSpPr txBox="1"/>
          <p:nvPr/>
        </p:nvSpPr>
        <p:spPr>
          <a:xfrm>
            <a:off x="425450" y="838200"/>
            <a:ext cx="11341100" cy="646331"/>
          </a:xfrm>
          <a:prstGeom prst="rect">
            <a:avLst/>
          </a:prstGeom>
          <a:noFill/>
        </p:spPr>
        <p:txBody>
          <a:bodyPr wrap="square" rtlCol="0">
            <a:spAutoFit/>
          </a:bodyPr>
          <a:lstStyle/>
          <a:p>
            <a:r>
              <a:rPr lang="en-IN" dirty="0">
                <a:latin typeface="Arial" panose="020B0604020202020204" pitchFamily="34" charset="0"/>
                <a:cs typeface="Arial" panose="020B0604020202020204" pitchFamily="34" charset="0"/>
              </a:rPr>
              <a:t>Maven uses </a:t>
            </a:r>
            <a:r>
              <a:rPr lang="en-IN" b="1" dirty="0">
                <a:latin typeface="Arial" panose="020B0604020202020204" pitchFamily="34" charset="0"/>
                <a:cs typeface="Arial" panose="020B0604020202020204" pitchFamily="34" charset="0"/>
              </a:rPr>
              <a:t>archetype</a:t>
            </a:r>
            <a:r>
              <a:rPr lang="en-IN" dirty="0">
                <a:latin typeface="Arial" panose="020B0604020202020204" pitchFamily="34" charset="0"/>
                <a:cs typeface="Arial" panose="020B0604020202020204" pitchFamily="34" charset="0"/>
              </a:rPr>
              <a:t> plugins to create projects. To create a simple java application, we'll use maven-archetype-</a:t>
            </a:r>
            <a:r>
              <a:rPr lang="en-IN" dirty="0" err="1">
                <a:latin typeface="Arial" panose="020B0604020202020204" pitchFamily="34" charset="0"/>
                <a:cs typeface="Arial" panose="020B0604020202020204" pitchFamily="34" charset="0"/>
              </a:rPr>
              <a:t>quickstart</a:t>
            </a:r>
            <a:r>
              <a:rPr lang="en-IN" dirty="0">
                <a:latin typeface="Arial" panose="020B0604020202020204" pitchFamily="34" charset="0"/>
                <a:cs typeface="Arial" panose="020B0604020202020204" pitchFamily="34" charset="0"/>
              </a:rPr>
              <a:t> plugin.</a:t>
            </a:r>
            <a:endParaRPr lang="en-US" dirty="0">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06445F80-EC96-984E-B625-972440938653}"/>
              </a:ext>
            </a:extLst>
          </p:cNvPr>
          <p:cNvSpPr/>
          <p:nvPr/>
        </p:nvSpPr>
        <p:spPr>
          <a:xfrm>
            <a:off x="491300" y="1636539"/>
            <a:ext cx="11341099" cy="664973"/>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solidFill>
                  <a:schemeClr val="tx1"/>
                </a:solidFill>
              </a:rPr>
              <a:t>mvn archetype:generate -DgroupId=com.mycompany.app -DartifactId=my-app -DarchetypeArtifactId=maven-archetype-</a:t>
            </a:r>
            <a:r>
              <a:rPr lang="en-IN" dirty="0" err="1">
                <a:solidFill>
                  <a:schemeClr val="tx1"/>
                </a:solidFill>
              </a:rPr>
              <a:t>quickstart</a:t>
            </a:r>
            <a:r>
              <a:rPr lang="en-IN" dirty="0">
                <a:solidFill>
                  <a:schemeClr val="tx1"/>
                </a:solidFill>
              </a:rPr>
              <a:t> -DarchetypeVersion=1.4 -DinteractiveMode=false</a:t>
            </a:r>
            <a:endParaRPr lang="en-US" i="1" dirty="0">
              <a:solidFill>
                <a:schemeClr val="tx1"/>
              </a:solidFill>
            </a:endParaRPr>
          </a:p>
        </p:txBody>
      </p:sp>
      <p:pic>
        <p:nvPicPr>
          <p:cNvPr id="7" name="Picture 6">
            <a:extLst>
              <a:ext uri="{FF2B5EF4-FFF2-40B4-BE49-F238E27FC236}">
                <a16:creationId xmlns:a16="http://schemas.microsoft.com/office/drawing/2014/main" id="{585BC27B-5936-6342-97B8-DD59B5761F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1300" y="2388364"/>
            <a:ext cx="4521200" cy="4140200"/>
          </a:xfrm>
          <a:prstGeom prst="rect">
            <a:avLst/>
          </a:prstGeom>
        </p:spPr>
      </p:pic>
      <p:sp>
        <p:nvSpPr>
          <p:cNvPr id="8" name="TextBox 7">
            <a:extLst>
              <a:ext uri="{FF2B5EF4-FFF2-40B4-BE49-F238E27FC236}">
                <a16:creationId xmlns:a16="http://schemas.microsoft.com/office/drawing/2014/main" id="{6E10F985-5315-4A45-B0E3-AE40A8A80F6C}"/>
              </a:ext>
            </a:extLst>
          </p:cNvPr>
          <p:cNvSpPr txBox="1"/>
          <p:nvPr/>
        </p:nvSpPr>
        <p:spPr>
          <a:xfrm>
            <a:off x="5190506" y="2690336"/>
            <a:ext cx="6104699" cy="1477328"/>
          </a:xfrm>
          <a:prstGeom prst="rect">
            <a:avLst/>
          </a:prstGeom>
          <a:noFill/>
        </p:spPr>
        <p:txBody>
          <a:bodyPr wrap="square" rtlCol="0">
            <a:spAutoFit/>
          </a:bodyPr>
          <a:lstStyle/>
          <a:p>
            <a:r>
              <a:rPr lang="en-IN" dirty="0"/>
              <a:t>The src/main/java directory contains the project source code</a:t>
            </a:r>
          </a:p>
          <a:p>
            <a:endParaRPr lang="en-IN" dirty="0"/>
          </a:p>
          <a:p>
            <a:r>
              <a:rPr lang="en-IN" dirty="0"/>
              <a:t>The src/test/java directory contains the test source, and </a:t>
            </a:r>
          </a:p>
          <a:p>
            <a:endParaRPr lang="en-IN" dirty="0"/>
          </a:p>
          <a:p>
            <a:r>
              <a:rPr lang="en-IN" dirty="0"/>
              <a:t>The pom.xml file is the project's Project Object Model, or POM.</a:t>
            </a:r>
            <a:endParaRPr lang="en-US" dirty="0"/>
          </a:p>
        </p:txBody>
      </p:sp>
      <p:sp>
        <p:nvSpPr>
          <p:cNvPr id="9" name="TextBox 8">
            <a:extLst>
              <a:ext uri="{FF2B5EF4-FFF2-40B4-BE49-F238E27FC236}">
                <a16:creationId xmlns:a16="http://schemas.microsoft.com/office/drawing/2014/main" id="{7B2706EF-6307-B846-A97C-B58C7AF967D9}"/>
              </a:ext>
            </a:extLst>
          </p:cNvPr>
          <p:cNvSpPr txBox="1"/>
          <p:nvPr/>
        </p:nvSpPr>
        <p:spPr>
          <a:xfrm>
            <a:off x="5190506" y="5486400"/>
            <a:ext cx="2821029" cy="369332"/>
          </a:xfrm>
          <a:prstGeom prst="rect">
            <a:avLst/>
          </a:prstGeom>
          <a:noFill/>
        </p:spPr>
        <p:txBody>
          <a:bodyPr wrap="none" rtlCol="0">
            <a:spAutoFit/>
          </a:bodyPr>
          <a:lstStyle/>
          <a:p>
            <a:r>
              <a:rPr lang="en-IN" i="1" dirty="0">
                <a:hlinkClick r:id="rId3"/>
              </a:rPr>
              <a:t>maven-archetype-quickstart</a:t>
            </a:r>
            <a:endParaRPr lang="en-US" i="1" dirty="0"/>
          </a:p>
        </p:txBody>
      </p:sp>
    </p:spTree>
    <p:extLst>
      <p:ext uri="{BB962C8B-B14F-4D97-AF65-F5344CB8AC3E}">
        <p14:creationId xmlns:p14="http://schemas.microsoft.com/office/powerpoint/2010/main" val="19585768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91301" y="329436"/>
            <a:ext cx="5071299" cy="382156"/>
          </a:xfrm>
          <a:prstGeom prst="rect">
            <a:avLst/>
          </a:prstGeom>
        </p:spPr>
        <p:txBody>
          <a:bodyPr vert="horz" wrap="square" lIns="0" tIns="12700" rIns="0" bIns="0" rtlCol="0">
            <a:spAutoFit/>
          </a:bodyPr>
          <a:lstStyle/>
          <a:p>
            <a:pPr marL="12700">
              <a:lnSpc>
                <a:spcPct val="100000"/>
              </a:lnSpc>
              <a:spcBef>
                <a:spcPts val="100"/>
              </a:spcBef>
            </a:pPr>
            <a:r>
              <a:rPr lang="en-US" sz="2400" spc="-5" dirty="0">
                <a:solidFill>
                  <a:srgbClr val="000000"/>
                </a:solidFill>
              </a:rPr>
              <a:t>Dependency Mechanism</a:t>
            </a:r>
            <a:endParaRPr sz="2400" dirty="0"/>
          </a:p>
        </p:txBody>
      </p:sp>
      <p:sp>
        <p:nvSpPr>
          <p:cNvPr id="11" name="object 11"/>
          <p:cNvSpPr txBox="1">
            <a:spLocks noGrp="1"/>
          </p:cNvSpPr>
          <p:nvPr>
            <p:ph type="sldNum" sz="quarter" idx="7"/>
          </p:nvPr>
        </p:nvSpPr>
        <p:spPr>
          <a:prstGeom prst="rect">
            <a:avLst/>
          </a:prstGeom>
        </p:spPr>
        <p:txBody>
          <a:bodyPr vert="horz" wrap="square" lIns="0" tIns="1905" rIns="0" bIns="0" rtlCol="0">
            <a:spAutoFit/>
          </a:bodyPr>
          <a:lstStyle/>
          <a:p>
            <a:pPr marL="38100">
              <a:lnSpc>
                <a:spcPct val="100000"/>
              </a:lnSpc>
              <a:spcBef>
                <a:spcPts val="15"/>
              </a:spcBef>
            </a:pPr>
            <a:fld id="{81D60167-4931-47E6-BA6A-407CBD079E47}" type="slidenum">
              <a:rPr dirty="0"/>
              <a:t>21</a:t>
            </a:fld>
            <a:endParaRPr dirty="0"/>
          </a:p>
        </p:txBody>
      </p:sp>
      <p:sp>
        <p:nvSpPr>
          <p:cNvPr id="12" name="object 12"/>
          <p:cNvSpPr txBox="1">
            <a:spLocks noGrp="1"/>
          </p:cNvSpPr>
          <p:nvPr>
            <p:ph type="ftr" sz="quarter" idx="5"/>
          </p:nvPr>
        </p:nvSpPr>
        <p:spPr>
          <a:prstGeom prst="rect">
            <a:avLst/>
          </a:prstGeom>
        </p:spPr>
        <p:txBody>
          <a:bodyPr vert="horz" wrap="square" lIns="0" tIns="5080" rIns="0" bIns="0" rtlCol="0">
            <a:spAutoFit/>
          </a:bodyPr>
          <a:lstStyle/>
          <a:p>
            <a:pPr marL="12700">
              <a:lnSpc>
                <a:spcPct val="100000"/>
              </a:lnSpc>
              <a:spcBef>
                <a:spcPts val="40"/>
              </a:spcBef>
            </a:pPr>
            <a:r>
              <a:rPr dirty="0"/>
              <a:t>©</a:t>
            </a:r>
            <a:r>
              <a:rPr spc="50" dirty="0"/>
              <a:t> </a:t>
            </a:r>
            <a:r>
              <a:rPr dirty="0"/>
              <a:t>2020</a:t>
            </a:r>
            <a:r>
              <a:rPr spc="-5" dirty="0"/>
              <a:t> SAP SE </a:t>
            </a:r>
            <a:r>
              <a:rPr dirty="0"/>
              <a:t>or</a:t>
            </a:r>
            <a:r>
              <a:rPr spc="-5" dirty="0"/>
              <a:t> </a:t>
            </a:r>
            <a:r>
              <a:rPr dirty="0"/>
              <a:t>an</a:t>
            </a:r>
            <a:r>
              <a:rPr spc="-5" dirty="0"/>
              <a:t> SAP affiliate </a:t>
            </a:r>
            <a:r>
              <a:rPr dirty="0"/>
              <a:t>company.</a:t>
            </a:r>
            <a:r>
              <a:rPr spc="-10" dirty="0"/>
              <a:t> </a:t>
            </a:r>
            <a:r>
              <a:rPr spc="-5" dirty="0"/>
              <a:t>All</a:t>
            </a:r>
            <a:r>
              <a:rPr dirty="0"/>
              <a:t> </a:t>
            </a:r>
            <a:r>
              <a:rPr spc="-5" dirty="0"/>
              <a:t>rights </a:t>
            </a:r>
            <a:r>
              <a:rPr dirty="0"/>
              <a:t>reserved.</a:t>
            </a:r>
            <a:r>
              <a:rPr spc="155" dirty="0"/>
              <a:t> </a:t>
            </a:r>
            <a:r>
              <a:rPr spc="-445" dirty="0"/>
              <a:t>ǀ</a:t>
            </a:r>
            <a:r>
              <a:rPr spc="310" dirty="0"/>
              <a:t> </a:t>
            </a:r>
            <a:r>
              <a:rPr spc="-5" dirty="0"/>
              <a:t>INTERNAL</a:t>
            </a:r>
          </a:p>
        </p:txBody>
      </p:sp>
      <p:sp>
        <p:nvSpPr>
          <p:cNvPr id="3" name="TextBox 2">
            <a:extLst>
              <a:ext uri="{FF2B5EF4-FFF2-40B4-BE49-F238E27FC236}">
                <a16:creationId xmlns:a16="http://schemas.microsoft.com/office/drawing/2014/main" id="{49977471-498F-1F40-8354-4011D4B54A98}"/>
              </a:ext>
            </a:extLst>
          </p:cNvPr>
          <p:cNvSpPr txBox="1"/>
          <p:nvPr/>
        </p:nvSpPr>
        <p:spPr>
          <a:xfrm>
            <a:off x="425450" y="838200"/>
            <a:ext cx="11341100" cy="646331"/>
          </a:xfrm>
          <a:prstGeom prst="rect">
            <a:avLst/>
          </a:prstGeom>
          <a:noFill/>
        </p:spPr>
        <p:txBody>
          <a:bodyPr wrap="square" rtlCol="0">
            <a:spAutoFit/>
          </a:bodyPr>
          <a:lstStyle/>
          <a:p>
            <a:r>
              <a:rPr lang="en-IN" dirty="0">
                <a:latin typeface="Arial" panose="020B0604020202020204" pitchFamily="34" charset="0"/>
                <a:cs typeface="Arial" panose="020B0604020202020204" pitchFamily="34" charset="0"/>
              </a:rPr>
              <a:t>Dependency management is a core feature of Maven. With transitive dependencies, We only need to define direct dependency in each project pom. Maven handles the rest automatically.</a:t>
            </a:r>
            <a:endParaRPr lang="en-US"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215B29EC-BB20-C34D-9D12-1BE8292DF1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 y="2057400"/>
            <a:ext cx="4546600" cy="3517900"/>
          </a:xfrm>
          <a:prstGeom prst="rect">
            <a:avLst/>
          </a:prstGeom>
          <a:ln>
            <a:solidFill>
              <a:schemeClr val="accent1">
                <a:shade val="50000"/>
              </a:schemeClr>
            </a:solidFill>
          </a:ln>
        </p:spPr>
      </p:pic>
      <p:sp>
        <p:nvSpPr>
          <p:cNvPr id="6" name="TextBox 5">
            <a:extLst>
              <a:ext uri="{FF2B5EF4-FFF2-40B4-BE49-F238E27FC236}">
                <a16:creationId xmlns:a16="http://schemas.microsoft.com/office/drawing/2014/main" id="{B42BDE1A-43D9-334B-8680-36F48805C9FA}"/>
              </a:ext>
            </a:extLst>
          </p:cNvPr>
          <p:cNvSpPr txBox="1"/>
          <p:nvPr/>
        </p:nvSpPr>
        <p:spPr>
          <a:xfrm>
            <a:off x="5715000" y="2514600"/>
            <a:ext cx="6203950" cy="2308324"/>
          </a:xfrm>
          <a:prstGeom prst="rect">
            <a:avLst/>
          </a:prstGeom>
          <a:noFill/>
        </p:spPr>
        <p:txBody>
          <a:bodyPr wrap="square" rtlCol="0">
            <a:spAutoFit/>
          </a:bodyPr>
          <a:lstStyle/>
          <a:p>
            <a:r>
              <a:rPr lang="en-IN" dirty="0">
                <a:latin typeface="Arial" panose="020B0604020202020204" pitchFamily="34" charset="0"/>
                <a:cs typeface="Arial" panose="020B0604020202020204" pitchFamily="34" charset="0"/>
              </a:rPr>
              <a:t>Maven provides few features to control extent of transitive dependencies.</a:t>
            </a:r>
          </a:p>
          <a:p>
            <a:endParaRPr lang="en-IN" dirty="0">
              <a:latin typeface="Arial" panose="020B0604020202020204" pitchFamily="34" charset="0"/>
              <a:cs typeface="Arial" panose="020B0604020202020204" pitchFamily="34" charset="0"/>
            </a:endParaRPr>
          </a:p>
          <a:p>
            <a:pPr marL="285750" indent="-285750">
              <a:buClr>
                <a:schemeClr val="accent6"/>
              </a:buClr>
              <a:buFont typeface="Wingdings" pitchFamily="2" charset="2"/>
              <a:buChar char="Ø"/>
            </a:pPr>
            <a:r>
              <a:rPr lang="en-US" dirty="0">
                <a:latin typeface="Arial" panose="020B0604020202020204" pitchFamily="34" charset="0"/>
                <a:cs typeface="Arial" panose="020B0604020202020204" pitchFamily="34" charset="0"/>
              </a:rPr>
              <a:t>Dependency mediation</a:t>
            </a:r>
          </a:p>
          <a:p>
            <a:pPr marL="285750" indent="-285750">
              <a:buClr>
                <a:schemeClr val="accent6"/>
              </a:buClr>
              <a:buFont typeface="Wingdings" pitchFamily="2" charset="2"/>
              <a:buChar char="Ø"/>
            </a:pPr>
            <a:r>
              <a:rPr lang="en-US" dirty="0">
                <a:latin typeface="Arial" panose="020B0604020202020204" pitchFamily="34" charset="0"/>
                <a:cs typeface="Arial" panose="020B0604020202020204" pitchFamily="34" charset="0"/>
              </a:rPr>
              <a:t>Dependency management</a:t>
            </a:r>
          </a:p>
          <a:p>
            <a:pPr marL="285750" indent="-285750">
              <a:buClr>
                <a:schemeClr val="accent6"/>
              </a:buClr>
              <a:buFont typeface="Wingdings" pitchFamily="2" charset="2"/>
              <a:buChar char="Ø"/>
            </a:pPr>
            <a:r>
              <a:rPr lang="en-US" dirty="0">
                <a:latin typeface="Arial" panose="020B0604020202020204" pitchFamily="34" charset="0"/>
                <a:cs typeface="Arial" panose="020B0604020202020204" pitchFamily="34" charset="0"/>
              </a:rPr>
              <a:t>Dependency scope</a:t>
            </a:r>
          </a:p>
          <a:p>
            <a:pPr marL="285750" indent="-285750">
              <a:buClr>
                <a:schemeClr val="accent6"/>
              </a:buClr>
              <a:buFont typeface="Wingdings" pitchFamily="2" charset="2"/>
              <a:buChar char="Ø"/>
            </a:pPr>
            <a:r>
              <a:rPr lang="en-US" dirty="0">
                <a:latin typeface="Arial" panose="020B0604020202020204" pitchFamily="34" charset="0"/>
                <a:cs typeface="Arial" panose="020B0604020202020204" pitchFamily="34" charset="0"/>
              </a:rPr>
              <a:t>Excluded dependencies</a:t>
            </a:r>
          </a:p>
          <a:p>
            <a:pPr marL="285750" indent="-285750">
              <a:buClr>
                <a:schemeClr val="accent6"/>
              </a:buClr>
              <a:buFont typeface="Wingdings" pitchFamily="2" charset="2"/>
              <a:buChar char="Ø"/>
            </a:pPr>
            <a:r>
              <a:rPr lang="en-US" dirty="0">
                <a:latin typeface="Arial" panose="020B0604020202020204" pitchFamily="34" charset="0"/>
                <a:cs typeface="Arial" panose="020B0604020202020204" pitchFamily="34" charset="0"/>
              </a:rPr>
              <a:t>Optional dependencies</a:t>
            </a:r>
          </a:p>
        </p:txBody>
      </p:sp>
      <p:sp>
        <p:nvSpPr>
          <p:cNvPr id="13" name="TextBox 12">
            <a:extLst>
              <a:ext uri="{FF2B5EF4-FFF2-40B4-BE49-F238E27FC236}">
                <a16:creationId xmlns:a16="http://schemas.microsoft.com/office/drawing/2014/main" id="{6271040E-2A26-7F41-B5FA-88C1828D8D1A}"/>
              </a:ext>
            </a:extLst>
          </p:cNvPr>
          <p:cNvSpPr txBox="1"/>
          <p:nvPr/>
        </p:nvSpPr>
        <p:spPr>
          <a:xfrm>
            <a:off x="5918200" y="5651500"/>
            <a:ext cx="3852337" cy="369332"/>
          </a:xfrm>
          <a:prstGeom prst="rect">
            <a:avLst/>
          </a:prstGeom>
          <a:noFill/>
        </p:spPr>
        <p:txBody>
          <a:bodyPr wrap="none" rtlCol="0">
            <a:spAutoFit/>
          </a:bodyPr>
          <a:lstStyle/>
          <a:p>
            <a:r>
              <a:rPr lang="en-IN" i="1" dirty="0">
                <a:latin typeface="Arial" panose="020B0604020202020204" pitchFamily="34" charset="0"/>
                <a:cs typeface="Arial" panose="020B0604020202020204" pitchFamily="34" charset="0"/>
              </a:rPr>
              <a:t>For more details check </a:t>
            </a:r>
            <a:r>
              <a:rPr lang="en-IN" i="1" dirty="0">
                <a:latin typeface="Arial" panose="020B0604020202020204" pitchFamily="34" charset="0"/>
                <a:cs typeface="Arial" panose="020B0604020202020204" pitchFamily="34" charset="0"/>
                <a:hlinkClick r:id="rId3"/>
              </a:rPr>
              <a:t>here</a:t>
            </a:r>
            <a:r>
              <a:rPr lang="en-IN" i="1" dirty="0">
                <a:latin typeface="Arial" panose="020B0604020202020204" pitchFamily="34" charset="0"/>
                <a:cs typeface="Arial" panose="020B0604020202020204" pitchFamily="34" charset="0"/>
              </a:rPr>
              <a:t> &amp; </a:t>
            </a:r>
            <a:r>
              <a:rPr lang="en-IN" i="1" dirty="0">
                <a:latin typeface="Arial" panose="020B0604020202020204" pitchFamily="34" charset="0"/>
                <a:cs typeface="Arial" panose="020B0604020202020204" pitchFamily="34" charset="0"/>
                <a:hlinkClick r:id="rId4"/>
              </a:rPr>
              <a:t>here</a:t>
            </a:r>
            <a:r>
              <a:rPr lang="en-IN" i="1"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7323221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491301" y="478027"/>
            <a:ext cx="5059045" cy="391160"/>
          </a:xfrm>
          <a:prstGeom prst="rect">
            <a:avLst/>
          </a:prstGeom>
        </p:spPr>
        <p:txBody>
          <a:bodyPr vert="horz" wrap="square" lIns="0" tIns="12700" rIns="0" bIns="0" rtlCol="0">
            <a:spAutoFit/>
          </a:bodyPr>
          <a:lstStyle/>
          <a:p>
            <a:pPr marL="12700">
              <a:lnSpc>
                <a:spcPct val="100000"/>
              </a:lnSpc>
              <a:spcBef>
                <a:spcPts val="100"/>
              </a:spcBef>
            </a:pPr>
            <a:r>
              <a:rPr sz="2400" b="1" spc="-5" dirty="0">
                <a:latin typeface="Arial"/>
                <a:cs typeface="Arial"/>
              </a:rPr>
              <a:t>Difference</a:t>
            </a:r>
            <a:r>
              <a:rPr sz="2400" b="1" spc="-15" dirty="0">
                <a:latin typeface="Arial"/>
                <a:cs typeface="Arial"/>
              </a:rPr>
              <a:t> </a:t>
            </a:r>
            <a:r>
              <a:rPr sz="2400" b="1" spc="-5" dirty="0">
                <a:latin typeface="Arial"/>
                <a:cs typeface="Arial"/>
              </a:rPr>
              <a:t>between</a:t>
            </a:r>
            <a:r>
              <a:rPr sz="2400" b="1" spc="-105" dirty="0">
                <a:latin typeface="Arial"/>
                <a:cs typeface="Arial"/>
              </a:rPr>
              <a:t> </a:t>
            </a:r>
            <a:r>
              <a:rPr sz="2400" b="1" spc="-5" dirty="0">
                <a:latin typeface="Arial"/>
                <a:cs typeface="Arial"/>
              </a:rPr>
              <a:t>Ant</a:t>
            </a:r>
            <a:r>
              <a:rPr sz="2400" b="1" spc="-10" dirty="0">
                <a:latin typeface="Arial"/>
                <a:cs typeface="Arial"/>
              </a:rPr>
              <a:t> </a:t>
            </a:r>
            <a:r>
              <a:rPr sz="2400" b="1" spc="-5" dirty="0">
                <a:latin typeface="Arial"/>
                <a:cs typeface="Arial"/>
              </a:rPr>
              <a:t>and</a:t>
            </a:r>
            <a:r>
              <a:rPr sz="2400" b="1" spc="-15" dirty="0">
                <a:latin typeface="Arial"/>
                <a:cs typeface="Arial"/>
              </a:rPr>
              <a:t> </a:t>
            </a:r>
            <a:r>
              <a:rPr sz="2400" b="1" dirty="0">
                <a:latin typeface="Arial"/>
                <a:cs typeface="Arial"/>
              </a:rPr>
              <a:t>Maven</a:t>
            </a:r>
            <a:endParaRPr sz="2400" dirty="0">
              <a:latin typeface="Arial"/>
              <a:cs typeface="Arial"/>
            </a:endParaRPr>
          </a:p>
        </p:txBody>
      </p:sp>
      <p:pic>
        <p:nvPicPr>
          <p:cNvPr id="3" name="object 3"/>
          <p:cNvPicPr/>
          <p:nvPr/>
        </p:nvPicPr>
        <p:blipFill>
          <a:blip r:embed="rId2" cstate="print"/>
          <a:stretch>
            <a:fillRect/>
          </a:stretch>
        </p:blipFill>
        <p:spPr>
          <a:xfrm>
            <a:off x="9164699" y="1758283"/>
            <a:ext cx="2287026" cy="1094223"/>
          </a:xfrm>
          <a:prstGeom prst="rect">
            <a:avLst/>
          </a:prstGeom>
        </p:spPr>
      </p:pic>
      <p:pic>
        <p:nvPicPr>
          <p:cNvPr id="4" name="object 4"/>
          <p:cNvPicPr/>
          <p:nvPr/>
        </p:nvPicPr>
        <p:blipFill>
          <a:blip r:embed="rId3" cstate="print"/>
          <a:stretch>
            <a:fillRect/>
          </a:stretch>
        </p:blipFill>
        <p:spPr>
          <a:xfrm>
            <a:off x="504000" y="1758283"/>
            <a:ext cx="8298805" cy="4558266"/>
          </a:xfrm>
          <a:prstGeom prst="rect">
            <a:avLst/>
          </a:prstGeom>
        </p:spPr>
      </p:pic>
      <p:sp>
        <p:nvSpPr>
          <p:cNvPr id="5" name="object 5"/>
          <p:cNvSpPr txBox="1"/>
          <p:nvPr/>
        </p:nvSpPr>
        <p:spPr>
          <a:xfrm>
            <a:off x="491300" y="1011427"/>
            <a:ext cx="10918825" cy="565150"/>
          </a:xfrm>
          <a:prstGeom prst="rect">
            <a:avLst/>
          </a:prstGeom>
        </p:spPr>
        <p:txBody>
          <a:bodyPr vert="horz" wrap="square" lIns="0" tIns="28575" rIns="0" bIns="0" rtlCol="0">
            <a:spAutoFit/>
          </a:bodyPr>
          <a:lstStyle/>
          <a:p>
            <a:pPr marL="12700" marR="5080">
              <a:lnSpc>
                <a:spcPts val="2090"/>
              </a:lnSpc>
              <a:spcBef>
                <a:spcPts val="225"/>
              </a:spcBef>
            </a:pPr>
            <a:r>
              <a:rPr sz="1800" b="1" dirty="0">
                <a:latin typeface="Arial"/>
                <a:cs typeface="Arial"/>
              </a:rPr>
              <a:t>Ant </a:t>
            </a:r>
            <a:r>
              <a:rPr sz="1800" spc="-5" dirty="0">
                <a:latin typeface="Arial MT"/>
                <a:cs typeface="Arial MT"/>
              </a:rPr>
              <a:t>and </a:t>
            </a:r>
            <a:r>
              <a:rPr sz="1800" b="1" spc="-5" dirty="0">
                <a:latin typeface="Arial"/>
                <a:cs typeface="Arial"/>
              </a:rPr>
              <a:t>Maven </a:t>
            </a:r>
            <a:r>
              <a:rPr sz="1800" spc="-5" dirty="0">
                <a:latin typeface="Arial MT"/>
                <a:cs typeface="Arial MT"/>
              </a:rPr>
              <a:t>both are build tools provided by Apache. The main purpose of these technologies </a:t>
            </a:r>
            <a:r>
              <a:rPr sz="1800" dirty="0">
                <a:latin typeface="Arial MT"/>
                <a:cs typeface="Arial MT"/>
              </a:rPr>
              <a:t>is </a:t>
            </a:r>
            <a:r>
              <a:rPr sz="1800" spc="-5" dirty="0">
                <a:latin typeface="Arial MT"/>
                <a:cs typeface="Arial MT"/>
              </a:rPr>
              <a:t>to ease </a:t>
            </a:r>
            <a:r>
              <a:rPr sz="1800" spc="-490" dirty="0">
                <a:latin typeface="Arial MT"/>
                <a:cs typeface="Arial MT"/>
              </a:rPr>
              <a:t> </a:t>
            </a:r>
            <a:r>
              <a:rPr sz="1800" spc="-5" dirty="0">
                <a:latin typeface="Arial MT"/>
                <a:cs typeface="Arial MT"/>
              </a:rPr>
              <a:t>the</a:t>
            </a:r>
            <a:r>
              <a:rPr sz="1800" spc="-10" dirty="0">
                <a:latin typeface="Arial MT"/>
                <a:cs typeface="Arial MT"/>
              </a:rPr>
              <a:t> </a:t>
            </a:r>
            <a:r>
              <a:rPr sz="1800" spc="-5" dirty="0">
                <a:latin typeface="Arial MT"/>
                <a:cs typeface="Arial MT"/>
              </a:rPr>
              <a:t>build process of </a:t>
            </a:r>
            <a:r>
              <a:rPr sz="1800" dirty="0">
                <a:latin typeface="Arial MT"/>
                <a:cs typeface="Arial MT"/>
              </a:rPr>
              <a:t>a</a:t>
            </a:r>
            <a:r>
              <a:rPr sz="1800" spc="-5" dirty="0">
                <a:latin typeface="Arial MT"/>
                <a:cs typeface="Arial MT"/>
              </a:rPr>
              <a:t> project.</a:t>
            </a:r>
            <a:endParaRPr sz="1800" dirty="0">
              <a:latin typeface="Arial MT"/>
              <a:cs typeface="Arial MT"/>
            </a:endParaRPr>
          </a:p>
        </p:txBody>
      </p:sp>
      <p:sp>
        <p:nvSpPr>
          <p:cNvPr id="6" name="object 6"/>
          <p:cNvSpPr txBox="1">
            <a:spLocks noGrp="1"/>
          </p:cNvSpPr>
          <p:nvPr>
            <p:ph type="sldNum" sz="quarter" idx="7"/>
          </p:nvPr>
        </p:nvSpPr>
        <p:spPr>
          <a:prstGeom prst="rect">
            <a:avLst/>
          </a:prstGeom>
        </p:spPr>
        <p:txBody>
          <a:bodyPr vert="horz" wrap="square" lIns="0" tIns="1905" rIns="0" bIns="0" rtlCol="0">
            <a:spAutoFit/>
          </a:bodyPr>
          <a:lstStyle/>
          <a:p>
            <a:pPr marL="38100">
              <a:lnSpc>
                <a:spcPct val="100000"/>
              </a:lnSpc>
              <a:spcBef>
                <a:spcPts val="15"/>
              </a:spcBef>
            </a:pPr>
            <a:fld id="{81D60167-4931-47E6-BA6A-407CBD079E47}" type="slidenum">
              <a:rPr dirty="0"/>
              <a:t>22</a:t>
            </a:fld>
            <a:endParaRPr dirty="0"/>
          </a:p>
        </p:txBody>
      </p:sp>
      <p:sp>
        <p:nvSpPr>
          <p:cNvPr id="7" name="object 7"/>
          <p:cNvSpPr txBox="1">
            <a:spLocks noGrp="1"/>
          </p:cNvSpPr>
          <p:nvPr>
            <p:ph type="ftr" sz="quarter" idx="5"/>
          </p:nvPr>
        </p:nvSpPr>
        <p:spPr>
          <a:prstGeom prst="rect">
            <a:avLst/>
          </a:prstGeom>
        </p:spPr>
        <p:txBody>
          <a:bodyPr vert="horz" wrap="square" lIns="0" tIns="5080" rIns="0" bIns="0" rtlCol="0">
            <a:spAutoFit/>
          </a:bodyPr>
          <a:lstStyle/>
          <a:p>
            <a:pPr marL="12700">
              <a:lnSpc>
                <a:spcPct val="100000"/>
              </a:lnSpc>
              <a:spcBef>
                <a:spcPts val="40"/>
              </a:spcBef>
            </a:pPr>
            <a:r>
              <a:rPr dirty="0"/>
              <a:t>©</a:t>
            </a:r>
            <a:r>
              <a:rPr spc="50" dirty="0"/>
              <a:t> </a:t>
            </a:r>
            <a:r>
              <a:rPr dirty="0"/>
              <a:t>2020</a:t>
            </a:r>
            <a:r>
              <a:rPr spc="-5" dirty="0"/>
              <a:t> SAP SE </a:t>
            </a:r>
            <a:r>
              <a:rPr dirty="0"/>
              <a:t>or</a:t>
            </a:r>
            <a:r>
              <a:rPr spc="-5" dirty="0"/>
              <a:t> </a:t>
            </a:r>
            <a:r>
              <a:rPr dirty="0"/>
              <a:t>an</a:t>
            </a:r>
            <a:r>
              <a:rPr spc="-5" dirty="0"/>
              <a:t> SAP affiliate </a:t>
            </a:r>
            <a:r>
              <a:rPr dirty="0"/>
              <a:t>company.</a:t>
            </a:r>
            <a:r>
              <a:rPr spc="-10" dirty="0"/>
              <a:t> </a:t>
            </a:r>
            <a:r>
              <a:rPr spc="-5" dirty="0"/>
              <a:t>All</a:t>
            </a:r>
            <a:r>
              <a:rPr dirty="0"/>
              <a:t> </a:t>
            </a:r>
            <a:r>
              <a:rPr spc="-5" dirty="0"/>
              <a:t>rights </a:t>
            </a:r>
            <a:r>
              <a:rPr dirty="0"/>
              <a:t>reserved.</a:t>
            </a:r>
            <a:r>
              <a:rPr spc="155" dirty="0"/>
              <a:t> </a:t>
            </a:r>
            <a:r>
              <a:rPr spc="-445" dirty="0"/>
              <a:t>ǀ</a:t>
            </a:r>
            <a:r>
              <a:rPr spc="310" dirty="0"/>
              <a:t> </a:t>
            </a:r>
            <a:r>
              <a:rPr spc="-5" dirty="0"/>
              <a:t>INTERNAL</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bject 4"/>
          <p:cNvSpPr txBox="1">
            <a:spLocks noGrp="1"/>
          </p:cNvSpPr>
          <p:nvPr>
            <p:ph type="sldNum" sz="quarter" idx="7"/>
          </p:nvPr>
        </p:nvSpPr>
        <p:spPr>
          <a:prstGeom prst="rect">
            <a:avLst/>
          </a:prstGeom>
        </p:spPr>
        <p:txBody>
          <a:bodyPr vert="horz" wrap="square" lIns="0" tIns="1905" rIns="0" bIns="0" rtlCol="0">
            <a:spAutoFit/>
          </a:bodyPr>
          <a:lstStyle/>
          <a:p>
            <a:pPr marL="38100">
              <a:lnSpc>
                <a:spcPct val="100000"/>
              </a:lnSpc>
              <a:spcBef>
                <a:spcPts val="15"/>
              </a:spcBef>
            </a:pPr>
            <a:fld id="{81D60167-4931-47E6-BA6A-407CBD079E47}" type="slidenum">
              <a:rPr dirty="0"/>
              <a:t>23</a:t>
            </a:fld>
            <a:endParaRPr dirty="0"/>
          </a:p>
        </p:txBody>
      </p:sp>
      <p:sp>
        <p:nvSpPr>
          <p:cNvPr id="5" name="object 5"/>
          <p:cNvSpPr txBox="1">
            <a:spLocks noGrp="1"/>
          </p:cNvSpPr>
          <p:nvPr>
            <p:ph type="ftr" sz="quarter" idx="5"/>
          </p:nvPr>
        </p:nvSpPr>
        <p:spPr>
          <a:prstGeom prst="rect">
            <a:avLst/>
          </a:prstGeom>
        </p:spPr>
        <p:txBody>
          <a:bodyPr vert="horz" wrap="square" lIns="0" tIns="5080" rIns="0" bIns="0" rtlCol="0">
            <a:spAutoFit/>
          </a:bodyPr>
          <a:lstStyle/>
          <a:p>
            <a:pPr marL="12700">
              <a:lnSpc>
                <a:spcPct val="100000"/>
              </a:lnSpc>
              <a:spcBef>
                <a:spcPts val="40"/>
              </a:spcBef>
            </a:pPr>
            <a:r>
              <a:rPr dirty="0"/>
              <a:t>©</a:t>
            </a:r>
            <a:r>
              <a:rPr spc="50" dirty="0"/>
              <a:t> </a:t>
            </a:r>
            <a:r>
              <a:rPr dirty="0"/>
              <a:t>2020</a:t>
            </a:r>
            <a:r>
              <a:rPr spc="-5" dirty="0"/>
              <a:t> SAP SE </a:t>
            </a:r>
            <a:r>
              <a:rPr dirty="0"/>
              <a:t>or</a:t>
            </a:r>
            <a:r>
              <a:rPr spc="-5" dirty="0"/>
              <a:t> </a:t>
            </a:r>
            <a:r>
              <a:rPr dirty="0"/>
              <a:t>an</a:t>
            </a:r>
            <a:r>
              <a:rPr spc="-5" dirty="0"/>
              <a:t> SAP affiliate </a:t>
            </a:r>
            <a:r>
              <a:rPr dirty="0"/>
              <a:t>company.</a:t>
            </a:r>
            <a:r>
              <a:rPr spc="-10" dirty="0"/>
              <a:t> </a:t>
            </a:r>
            <a:r>
              <a:rPr spc="-5" dirty="0"/>
              <a:t>All</a:t>
            </a:r>
            <a:r>
              <a:rPr dirty="0"/>
              <a:t> </a:t>
            </a:r>
            <a:r>
              <a:rPr spc="-5" dirty="0"/>
              <a:t>rights </a:t>
            </a:r>
            <a:r>
              <a:rPr dirty="0"/>
              <a:t>reserved.</a:t>
            </a:r>
            <a:r>
              <a:rPr spc="155" dirty="0"/>
              <a:t> </a:t>
            </a:r>
            <a:r>
              <a:rPr spc="-445" dirty="0"/>
              <a:t>ǀ</a:t>
            </a:r>
            <a:r>
              <a:rPr spc="310" dirty="0"/>
              <a:t> </a:t>
            </a:r>
            <a:r>
              <a:rPr spc="-5" dirty="0"/>
              <a:t>INTERNAL</a:t>
            </a:r>
          </a:p>
        </p:txBody>
      </p:sp>
      <p:sp>
        <p:nvSpPr>
          <p:cNvPr id="2" name="object 2"/>
          <p:cNvSpPr txBox="1"/>
          <p:nvPr/>
        </p:nvSpPr>
        <p:spPr>
          <a:xfrm>
            <a:off x="491301" y="1693164"/>
            <a:ext cx="11203940" cy="3064942"/>
          </a:xfrm>
          <a:prstGeom prst="rect">
            <a:avLst/>
          </a:prstGeom>
        </p:spPr>
        <p:txBody>
          <a:bodyPr vert="horz" wrap="square" lIns="0" tIns="12700" rIns="0" bIns="0" rtlCol="0">
            <a:spAutoFit/>
          </a:bodyPr>
          <a:lstStyle/>
          <a:p>
            <a:pPr marL="355600" indent="-342900">
              <a:lnSpc>
                <a:spcPts val="2245"/>
              </a:lnSpc>
              <a:spcBef>
                <a:spcPts val="100"/>
              </a:spcBef>
              <a:buClr>
                <a:srgbClr val="F0AB00"/>
              </a:buClr>
              <a:buSzPct val="80000"/>
              <a:buFont typeface="Wingdings"/>
              <a:buChar char=""/>
              <a:tabLst>
                <a:tab pos="354965" algn="l"/>
                <a:tab pos="355600" algn="l"/>
              </a:tabLst>
            </a:pPr>
            <a:r>
              <a:rPr sz="2000" dirty="0">
                <a:latin typeface="Arial MT"/>
                <a:cs typeface="Arial MT"/>
              </a:rPr>
              <a:t>Apache</a:t>
            </a:r>
            <a:r>
              <a:rPr sz="2000" spc="-20" dirty="0">
                <a:latin typeface="Arial MT"/>
                <a:cs typeface="Arial MT"/>
              </a:rPr>
              <a:t> </a:t>
            </a:r>
            <a:r>
              <a:rPr sz="2000" spc="-5" dirty="0">
                <a:latin typeface="Arial MT"/>
                <a:cs typeface="Arial MT"/>
              </a:rPr>
              <a:t>Maven</a:t>
            </a:r>
            <a:r>
              <a:rPr sz="2000" spc="-15" dirty="0">
                <a:latin typeface="Arial MT"/>
                <a:cs typeface="Arial MT"/>
              </a:rPr>
              <a:t> </a:t>
            </a:r>
            <a:r>
              <a:rPr sz="2000" spc="-5" dirty="0">
                <a:latin typeface="Arial MT"/>
                <a:cs typeface="Arial MT"/>
              </a:rPr>
              <a:t>Fundamentals</a:t>
            </a:r>
            <a:r>
              <a:rPr sz="2000" spc="-20" dirty="0">
                <a:latin typeface="Arial MT"/>
                <a:cs typeface="Arial MT"/>
              </a:rPr>
              <a:t> </a:t>
            </a:r>
            <a:r>
              <a:rPr sz="2000" dirty="0">
                <a:latin typeface="Arial MT"/>
                <a:cs typeface="Arial MT"/>
              </a:rPr>
              <a:t>:</a:t>
            </a:r>
            <a:endParaRPr lang="en-US" sz="2000" dirty="0">
              <a:latin typeface="Arial MT"/>
              <a:cs typeface="Arial MT"/>
            </a:endParaRPr>
          </a:p>
          <a:p>
            <a:pPr marL="12700">
              <a:lnSpc>
                <a:spcPts val="2245"/>
              </a:lnSpc>
              <a:spcBef>
                <a:spcPts val="100"/>
              </a:spcBef>
              <a:buClr>
                <a:srgbClr val="F0AB00"/>
              </a:buClr>
              <a:buSzPct val="80000"/>
              <a:tabLst>
                <a:tab pos="354965" algn="l"/>
                <a:tab pos="355600" algn="l"/>
              </a:tabLst>
            </a:pPr>
            <a:r>
              <a:rPr lang="en-IN" sz="2000" dirty="0">
                <a:latin typeface="Arial MT"/>
                <a:cs typeface="Arial MT"/>
              </a:rPr>
              <a:t> 	</a:t>
            </a:r>
            <a:r>
              <a:rPr lang="en-IN" sz="2000" dirty="0">
                <a:latin typeface="Arial MT"/>
                <a:cs typeface="Arial MT"/>
                <a:hlinkClick r:id="rId2"/>
              </a:rPr>
              <a:t>https://maven.apache.org/index.html</a:t>
            </a:r>
            <a:endParaRPr lang="en-IN" sz="2000" dirty="0">
              <a:latin typeface="Arial MT"/>
              <a:cs typeface="Arial MT"/>
            </a:endParaRPr>
          </a:p>
          <a:p>
            <a:pPr marL="355600" indent="-342900">
              <a:lnSpc>
                <a:spcPts val="2245"/>
              </a:lnSpc>
              <a:spcBef>
                <a:spcPts val="100"/>
              </a:spcBef>
              <a:buClr>
                <a:srgbClr val="F0AB00"/>
              </a:buClr>
              <a:buSzPct val="80000"/>
              <a:buFont typeface="Wingdings"/>
              <a:buChar char=""/>
              <a:tabLst>
                <a:tab pos="354965" algn="l"/>
                <a:tab pos="355600" algn="l"/>
              </a:tabLst>
            </a:pPr>
            <a:endParaRPr lang="en-IN" sz="2000" dirty="0">
              <a:latin typeface="Arial MT"/>
              <a:cs typeface="Arial MT"/>
            </a:endParaRPr>
          </a:p>
          <a:p>
            <a:pPr marL="354965" marR="1652270" indent="745490">
              <a:lnSpc>
                <a:spcPts val="2210"/>
              </a:lnSpc>
              <a:spcBef>
                <a:spcPts val="75"/>
              </a:spcBef>
            </a:pPr>
            <a:r>
              <a:rPr lang="en-IN" sz="2000" u="sng" spc="-5" dirty="0">
                <a:solidFill>
                  <a:srgbClr val="008FD3"/>
                </a:solidFill>
                <a:uFill>
                  <a:solidFill>
                    <a:srgbClr val="008FD3"/>
                  </a:solidFill>
                </a:uFill>
                <a:latin typeface="Arial MT"/>
                <a:cs typeface="Arial MT"/>
              </a:rPr>
              <a:t>https://</a:t>
            </a:r>
            <a:r>
              <a:rPr lang="en-IN" sz="2000" u="sng" spc="-5" dirty="0" err="1">
                <a:solidFill>
                  <a:srgbClr val="008FD3"/>
                </a:solidFill>
                <a:uFill>
                  <a:solidFill>
                    <a:srgbClr val="008FD3"/>
                  </a:solidFill>
                </a:uFill>
                <a:latin typeface="Arial MT"/>
                <a:cs typeface="Arial MT"/>
              </a:rPr>
              <a:t>app.pluralsight.com</a:t>
            </a:r>
            <a:r>
              <a:rPr lang="en-IN" sz="2000" u="sng" spc="-5" dirty="0">
                <a:solidFill>
                  <a:srgbClr val="008FD3"/>
                </a:solidFill>
                <a:uFill>
                  <a:solidFill>
                    <a:srgbClr val="008FD3"/>
                  </a:solidFill>
                </a:uFill>
                <a:latin typeface="Arial MT"/>
                <a:cs typeface="Arial MT"/>
              </a:rPr>
              <a:t>/</a:t>
            </a:r>
            <a:r>
              <a:rPr lang="en-IN" sz="2000" u="sng" spc="-5" dirty="0" err="1">
                <a:solidFill>
                  <a:srgbClr val="008FD3"/>
                </a:solidFill>
                <a:uFill>
                  <a:solidFill>
                    <a:srgbClr val="008FD3"/>
                  </a:solidFill>
                </a:uFill>
                <a:latin typeface="Arial MT"/>
                <a:cs typeface="Arial MT"/>
              </a:rPr>
              <a:t>course-player?clipId</a:t>
            </a:r>
            <a:r>
              <a:rPr lang="en-IN" sz="2000" u="sng" spc="-5" dirty="0">
                <a:solidFill>
                  <a:srgbClr val="008FD3"/>
                </a:solidFill>
                <a:uFill>
                  <a:solidFill>
                    <a:srgbClr val="008FD3"/>
                  </a:solidFill>
                </a:uFill>
                <a:latin typeface="Arial MT"/>
                <a:cs typeface="Arial MT"/>
              </a:rPr>
              <a:t>=53514f71-2af5-4287-96cc- </a:t>
            </a:r>
            <a:r>
              <a:rPr lang="en-IN" sz="2000" spc="-545" dirty="0">
                <a:solidFill>
                  <a:srgbClr val="008FD3"/>
                </a:solidFill>
                <a:latin typeface="Arial MT"/>
                <a:cs typeface="Arial MT"/>
              </a:rPr>
              <a:t> </a:t>
            </a:r>
            <a:r>
              <a:rPr lang="en-IN" sz="2000" u="sng" dirty="0">
                <a:solidFill>
                  <a:srgbClr val="008FD3"/>
                </a:solidFill>
                <a:uFill>
                  <a:solidFill>
                    <a:srgbClr val="008FD3"/>
                  </a:solidFill>
                </a:uFill>
                <a:latin typeface="Arial MT"/>
                <a:cs typeface="Arial MT"/>
              </a:rPr>
              <a:t>1a0b35690db1</a:t>
            </a:r>
            <a:endParaRPr lang="en-IN" sz="2000" dirty="0">
              <a:latin typeface="Arial MT"/>
              <a:cs typeface="Arial MT"/>
            </a:endParaRPr>
          </a:p>
          <a:p>
            <a:pPr marL="425450" indent="-412750">
              <a:lnSpc>
                <a:spcPts val="2305"/>
              </a:lnSpc>
              <a:spcBef>
                <a:spcPts val="1445"/>
              </a:spcBef>
              <a:buClr>
                <a:srgbClr val="F0AB00"/>
              </a:buClr>
              <a:buSzPct val="80000"/>
              <a:buFont typeface="Wingdings"/>
              <a:buChar char=""/>
              <a:tabLst>
                <a:tab pos="424815" algn="l"/>
                <a:tab pos="425450" algn="l"/>
              </a:tabLst>
            </a:pPr>
            <a:r>
              <a:rPr sz="2000" spc="-5" dirty="0">
                <a:latin typeface="Arial MT"/>
                <a:cs typeface="Arial MT"/>
              </a:rPr>
              <a:t>Maven</a:t>
            </a:r>
            <a:r>
              <a:rPr sz="2000" spc="-50" dirty="0">
                <a:latin typeface="Arial MT"/>
                <a:cs typeface="Arial MT"/>
              </a:rPr>
              <a:t> </a:t>
            </a:r>
            <a:r>
              <a:rPr sz="2000" dirty="0">
                <a:latin typeface="Arial MT"/>
                <a:cs typeface="Arial MT"/>
              </a:rPr>
              <a:t>:</a:t>
            </a:r>
          </a:p>
          <a:p>
            <a:pPr marL="354965" marR="105410" indent="745490">
              <a:lnSpc>
                <a:spcPts val="2210"/>
              </a:lnSpc>
              <a:spcBef>
                <a:spcPts val="135"/>
              </a:spcBef>
            </a:pPr>
            <a:r>
              <a:rPr sz="2000" u="sng" spc="-5" dirty="0">
                <a:solidFill>
                  <a:srgbClr val="008FD3"/>
                </a:solidFill>
                <a:uFill>
                  <a:solidFill>
                    <a:srgbClr val="008FD3"/>
                  </a:solidFill>
                </a:uFill>
                <a:latin typeface="Arial MT"/>
                <a:cs typeface="Arial MT"/>
              </a:rPr>
              <a:t>https://sap.plateau.com/learning/user/deeplink.do?OWASP_CSRFTOKEN=YY9U-ESKR- </a:t>
            </a:r>
            <a:r>
              <a:rPr sz="2000" spc="-545" dirty="0">
                <a:solidFill>
                  <a:srgbClr val="008FD3"/>
                </a:solidFill>
                <a:latin typeface="Arial MT"/>
                <a:cs typeface="Arial MT"/>
              </a:rPr>
              <a:t> </a:t>
            </a:r>
            <a:r>
              <a:rPr sz="2000" u="sng" spc="-15" dirty="0">
                <a:solidFill>
                  <a:srgbClr val="008FD3"/>
                </a:solidFill>
                <a:uFill>
                  <a:solidFill>
                    <a:srgbClr val="008FD3"/>
                  </a:solidFill>
                </a:uFill>
                <a:latin typeface="Arial MT"/>
                <a:cs typeface="Arial MT"/>
              </a:rPr>
              <a:t>WR3Q-BSIY-OCPN-BSJO-OE8Q-</a:t>
            </a:r>
            <a:endParaRPr sz="2000" dirty="0">
              <a:latin typeface="Arial MT"/>
              <a:cs typeface="Arial MT"/>
            </a:endParaRPr>
          </a:p>
          <a:p>
            <a:pPr marL="354965">
              <a:lnSpc>
                <a:spcPts val="1950"/>
              </a:lnSpc>
            </a:pPr>
            <a:r>
              <a:rPr sz="2000" u="sng" spc="-5" dirty="0">
                <a:solidFill>
                  <a:srgbClr val="008FD3"/>
                </a:solidFill>
                <a:uFill>
                  <a:solidFill>
                    <a:srgbClr val="008FD3"/>
                  </a:solidFill>
                </a:uFill>
                <a:latin typeface="Arial MT"/>
                <a:cs typeface="Arial MT"/>
              </a:rPr>
              <a:t>1TYU&amp;linkId=ITEM_DETAILS&amp;componentID=LINKEDINLEARNING_47957&amp;componentTypeID</a:t>
            </a:r>
            <a:endParaRPr sz="2000" dirty="0">
              <a:latin typeface="Arial MT"/>
              <a:cs typeface="Arial MT"/>
            </a:endParaRPr>
          </a:p>
          <a:p>
            <a:pPr marL="354965">
              <a:lnSpc>
                <a:spcPts val="2305"/>
              </a:lnSpc>
            </a:pPr>
            <a:r>
              <a:rPr sz="2000" u="sng" spc="-5" dirty="0">
                <a:solidFill>
                  <a:srgbClr val="008FD3"/>
                </a:solidFill>
                <a:uFill>
                  <a:solidFill>
                    <a:srgbClr val="008FD3"/>
                  </a:solidFill>
                </a:uFill>
                <a:latin typeface="Arial MT"/>
                <a:cs typeface="Arial MT"/>
              </a:rPr>
              <a:t>=COURSE&amp;fromSF=Y&amp;revisionDate=1581530387000</a:t>
            </a:r>
            <a:endParaRPr sz="2000" dirty="0">
              <a:latin typeface="Arial MT"/>
              <a:cs typeface="Arial MT"/>
            </a:endParaRPr>
          </a:p>
        </p:txBody>
      </p:sp>
      <p:sp>
        <p:nvSpPr>
          <p:cNvPr id="3" name="object 3"/>
          <p:cNvSpPr txBox="1">
            <a:spLocks noGrp="1"/>
          </p:cNvSpPr>
          <p:nvPr>
            <p:ph type="title"/>
          </p:nvPr>
        </p:nvSpPr>
        <p:spPr>
          <a:xfrm>
            <a:off x="491301" y="478027"/>
            <a:ext cx="2890520" cy="391160"/>
          </a:xfrm>
          <a:prstGeom prst="rect">
            <a:avLst/>
          </a:prstGeom>
        </p:spPr>
        <p:txBody>
          <a:bodyPr vert="horz" wrap="square" lIns="0" tIns="12700" rIns="0" bIns="0" rtlCol="0">
            <a:spAutoFit/>
          </a:bodyPr>
          <a:lstStyle/>
          <a:p>
            <a:pPr marL="12700">
              <a:lnSpc>
                <a:spcPct val="100000"/>
              </a:lnSpc>
              <a:spcBef>
                <a:spcPts val="100"/>
              </a:spcBef>
            </a:pPr>
            <a:r>
              <a:rPr sz="2400" dirty="0">
                <a:solidFill>
                  <a:srgbClr val="000000"/>
                </a:solidFill>
              </a:rPr>
              <a:t>Maven</a:t>
            </a:r>
            <a:r>
              <a:rPr sz="2400" spc="-35" dirty="0">
                <a:solidFill>
                  <a:srgbClr val="000000"/>
                </a:solidFill>
              </a:rPr>
              <a:t> </a:t>
            </a:r>
            <a:r>
              <a:rPr sz="2400" dirty="0">
                <a:solidFill>
                  <a:srgbClr val="000000"/>
                </a:solidFill>
              </a:rPr>
              <a:t>-</a:t>
            </a:r>
            <a:r>
              <a:rPr sz="2400" spc="-30" dirty="0">
                <a:solidFill>
                  <a:srgbClr val="000000"/>
                </a:solidFill>
              </a:rPr>
              <a:t> </a:t>
            </a:r>
            <a:r>
              <a:rPr sz="2400" spc="-5" dirty="0">
                <a:solidFill>
                  <a:srgbClr val="000000"/>
                </a:solidFill>
              </a:rPr>
              <a:t>References</a:t>
            </a:r>
            <a:endParaRPr sz="240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3">
            <a:extLst>
              <a:ext uri="{FF2B5EF4-FFF2-40B4-BE49-F238E27FC236}">
                <a16:creationId xmlns:a16="http://schemas.microsoft.com/office/drawing/2014/main" id="{F84B2E13-5470-3F4D-AA39-05BB8A601C21}"/>
              </a:ext>
            </a:extLst>
          </p:cNvPr>
          <p:cNvSpPr txBox="1">
            <a:spLocks noGrp="1"/>
          </p:cNvSpPr>
          <p:nvPr>
            <p:ph type="title"/>
          </p:nvPr>
        </p:nvSpPr>
        <p:spPr>
          <a:xfrm>
            <a:off x="762000" y="659822"/>
            <a:ext cx="4080699" cy="628377"/>
          </a:xfrm>
          <a:prstGeom prst="rect">
            <a:avLst/>
          </a:prstGeom>
        </p:spPr>
        <p:txBody>
          <a:bodyPr vert="horz" wrap="square" lIns="0" tIns="12700" rIns="0" bIns="0" rtlCol="0">
            <a:spAutoFit/>
          </a:bodyPr>
          <a:lstStyle/>
          <a:p>
            <a:pPr marL="12700">
              <a:lnSpc>
                <a:spcPct val="100000"/>
              </a:lnSpc>
              <a:spcBef>
                <a:spcPts val="100"/>
              </a:spcBef>
            </a:pPr>
            <a:r>
              <a:rPr lang="en-US" sz="4000" spc="-5" dirty="0">
                <a:solidFill>
                  <a:srgbClr val="000000"/>
                </a:solidFill>
              </a:rPr>
              <a:t>JUNIT 5</a:t>
            </a:r>
            <a:endParaRPr sz="4000" dirty="0"/>
          </a:p>
        </p:txBody>
      </p:sp>
      <p:pic>
        <p:nvPicPr>
          <p:cNvPr id="5124" name="Picture 4" descr="Porting Your Existing Tests to JUnit5 | by Uberto Barbini | Medium">
            <a:extLst>
              <a:ext uri="{FF2B5EF4-FFF2-40B4-BE49-F238E27FC236}">
                <a16:creationId xmlns:a16="http://schemas.microsoft.com/office/drawing/2014/main" id="{1BF6A7CA-6F0A-4E43-868C-10AE8FB0C4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43200" y="2428007"/>
            <a:ext cx="7620000" cy="23276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44491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491301" y="478027"/>
            <a:ext cx="2632899" cy="382156"/>
          </a:xfrm>
          <a:prstGeom prst="rect">
            <a:avLst/>
          </a:prstGeom>
        </p:spPr>
        <p:txBody>
          <a:bodyPr vert="horz" wrap="square" lIns="0" tIns="12700" rIns="0" bIns="0" rtlCol="0">
            <a:spAutoFit/>
          </a:bodyPr>
          <a:lstStyle/>
          <a:p>
            <a:pPr marL="12700">
              <a:lnSpc>
                <a:spcPct val="100000"/>
              </a:lnSpc>
              <a:spcBef>
                <a:spcPts val="100"/>
              </a:spcBef>
            </a:pPr>
            <a:r>
              <a:rPr lang="en-US" sz="2400" spc="-5" dirty="0">
                <a:solidFill>
                  <a:srgbClr val="000000"/>
                </a:solidFill>
              </a:rPr>
              <a:t>Software Testing</a:t>
            </a:r>
            <a:endParaRPr sz="2400" dirty="0"/>
          </a:p>
        </p:txBody>
      </p:sp>
      <p:sp>
        <p:nvSpPr>
          <p:cNvPr id="7" name="object 7"/>
          <p:cNvSpPr txBox="1">
            <a:spLocks noGrp="1"/>
          </p:cNvSpPr>
          <p:nvPr>
            <p:ph type="sldNum" sz="quarter" idx="7"/>
          </p:nvPr>
        </p:nvSpPr>
        <p:spPr>
          <a:prstGeom prst="rect">
            <a:avLst/>
          </a:prstGeom>
        </p:spPr>
        <p:txBody>
          <a:bodyPr vert="horz" wrap="square" lIns="0" tIns="1905" rIns="0" bIns="0" rtlCol="0">
            <a:spAutoFit/>
          </a:bodyPr>
          <a:lstStyle/>
          <a:p>
            <a:pPr marL="38100">
              <a:lnSpc>
                <a:spcPct val="100000"/>
              </a:lnSpc>
              <a:spcBef>
                <a:spcPts val="15"/>
              </a:spcBef>
            </a:pPr>
            <a:fld id="{81D60167-4931-47E6-BA6A-407CBD079E47}" type="slidenum">
              <a:rPr dirty="0"/>
              <a:t>25</a:t>
            </a:fld>
            <a:endParaRPr dirty="0"/>
          </a:p>
        </p:txBody>
      </p:sp>
      <p:sp>
        <p:nvSpPr>
          <p:cNvPr id="8" name="object 8"/>
          <p:cNvSpPr txBox="1">
            <a:spLocks noGrp="1"/>
          </p:cNvSpPr>
          <p:nvPr>
            <p:ph type="ftr" sz="quarter" idx="5"/>
          </p:nvPr>
        </p:nvSpPr>
        <p:spPr>
          <a:prstGeom prst="rect">
            <a:avLst/>
          </a:prstGeom>
        </p:spPr>
        <p:txBody>
          <a:bodyPr vert="horz" wrap="square" lIns="0" tIns="5080" rIns="0" bIns="0" rtlCol="0">
            <a:spAutoFit/>
          </a:bodyPr>
          <a:lstStyle/>
          <a:p>
            <a:pPr marL="12700">
              <a:lnSpc>
                <a:spcPct val="100000"/>
              </a:lnSpc>
              <a:spcBef>
                <a:spcPts val="40"/>
              </a:spcBef>
            </a:pPr>
            <a:r>
              <a:rPr dirty="0"/>
              <a:t>©</a:t>
            </a:r>
            <a:r>
              <a:rPr spc="50" dirty="0"/>
              <a:t> </a:t>
            </a:r>
            <a:r>
              <a:rPr dirty="0"/>
              <a:t>2020</a:t>
            </a:r>
            <a:r>
              <a:rPr spc="-5" dirty="0"/>
              <a:t> SAP SE </a:t>
            </a:r>
            <a:r>
              <a:rPr dirty="0"/>
              <a:t>or</a:t>
            </a:r>
            <a:r>
              <a:rPr spc="-5" dirty="0"/>
              <a:t> </a:t>
            </a:r>
            <a:r>
              <a:rPr dirty="0"/>
              <a:t>an</a:t>
            </a:r>
            <a:r>
              <a:rPr spc="-5" dirty="0"/>
              <a:t> SAP affiliate </a:t>
            </a:r>
            <a:r>
              <a:rPr dirty="0"/>
              <a:t>company.</a:t>
            </a:r>
            <a:r>
              <a:rPr spc="-10" dirty="0"/>
              <a:t> </a:t>
            </a:r>
            <a:r>
              <a:rPr spc="-5" dirty="0"/>
              <a:t>All</a:t>
            </a:r>
            <a:r>
              <a:rPr dirty="0"/>
              <a:t> </a:t>
            </a:r>
            <a:r>
              <a:rPr spc="-5" dirty="0"/>
              <a:t>rights </a:t>
            </a:r>
            <a:r>
              <a:rPr dirty="0"/>
              <a:t>reserved.</a:t>
            </a:r>
            <a:r>
              <a:rPr spc="155" dirty="0"/>
              <a:t> </a:t>
            </a:r>
            <a:r>
              <a:rPr spc="-445" dirty="0"/>
              <a:t>ǀ</a:t>
            </a:r>
            <a:r>
              <a:rPr spc="310" dirty="0"/>
              <a:t> </a:t>
            </a:r>
            <a:r>
              <a:rPr spc="-5" dirty="0"/>
              <a:t>INTERNAL</a:t>
            </a:r>
          </a:p>
        </p:txBody>
      </p:sp>
      <p:sp>
        <p:nvSpPr>
          <p:cNvPr id="9" name="TextBox 8">
            <a:extLst>
              <a:ext uri="{FF2B5EF4-FFF2-40B4-BE49-F238E27FC236}">
                <a16:creationId xmlns:a16="http://schemas.microsoft.com/office/drawing/2014/main" id="{F57F88C0-458F-E347-8FBA-E220BADABCF8}"/>
              </a:ext>
            </a:extLst>
          </p:cNvPr>
          <p:cNvSpPr txBox="1"/>
          <p:nvPr/>
        </p:nvSpPr>
        <p:spPr>
          <a:xfrm>
            <a:off x="405272" y="1143000"/>
            <a:ext cx="11634328" cy="1477328"/>
          </a:xfrm>
          <a:prstGeom prst="rect">
            <a:avLst/>
          </a:prstGeom>
          <a:noFill/>
        </p:spPr>
        <p:txBody>
          <a:bodyPr wrap="square" rtlCol="0">
            <a:spAutoFit/>
          </a:bodyPr>
          <a:lstStyle/>
          <a:p>
            <a:pPr marL="285750" indent="-285750">
              <a:buClr>
                <a:schemeClr val="accent6"/>
              </a:buClr>
              <a:buFont typeface="Wingdings" pitchFamily="2" charset="2"/>
              <a:buChar char="Ø"/>
            </a:pPr>
            <a:r>
              <a:rPr lang="en-IN" dirty="0">
                <a:latin typeface="Arial" panose="020B0604020202020204" pitchFamily="34" charset="0"/>
                <a:cs typeface="Arial" panose="020B0604020202020204" pitchFamily="34" charset="0"/>
              </a:rPr>
              <a:t>A software test is a piece of software, which executes another piece of software asserting that it behaves in a certain way.</a:t>
            </a:r>
          </a:p>
          <a:p>
            <a:pPr marL="285750" indent="-285750">
              <a:buClr>
                <a:schemeClr val="accent6"/>
              </a:buClr>
              <a:buFont typeface="Wingdings" pitchFamily="2" charset="2"/>
              <a:buChar char="Ø"/>
            </a:pPr>
            <a:endParaRPr lang="en-IN" dirty="0">
              <a:latin typeface="Arial" panose="020B0604020202020204" pitchFamily="34" charset="0"/>
              <a:cs typeface="Arial" panose="020B0604020202020204" pitchFamily="34" charset="0"/>
            </a:endParaRPr>
          </a:p>
          <a:p>
            <a:pPr marL="285750" indent="-285750">
              <a:buClr>
                <a:schemeClr val="accent6"/>
              </a:buClr>
              <a:buFont typeface="Wingdings" pitchFamily="2" charset="2"/>
              <a:buChar char="Ø"/>
            </a:pPr>
            <a:r>
              <a:rPr lang="en-IN" dirty="0">
                <a:latin typeface="Arial" panose="020B0604020202020204" pitchFamily="34" charset="0"/>
                <a:cs typeface="Arial" panose="020B0604020202020204" pitchFamily="34" charset="0"/>
              </a:rPr>
              <a:t>These tests are typically executed automatically via the build system and therefore help the developer to avoid breaking existing code during development activities.</a:t>
            </a:r>
          </a:p>
        </p:txBody>
      </p:sp>
      <p:graphicFrame>
        <p:nvGraphicFramePr>
          <p:cNvPr id="10" name="Table 10">
            <a:extLst>
              <a:ext uri="{FF2B5EF4-FFF2-40B4-BE49-F238E27FC236}">
                <a16:creationId xmlns:a16="http://schemas.microsoft.com/office/drawing/2014/main" id="{49162FA3-EE7E-134E-AF3D-B341BE66BBE8}"/>
              </a:ext>
            </a:extLst>
          </p:cNvPr>
          <p:cNvGraphicFramePr>
            <a:graphicFrameLocks noGrp="1"/>
          </p:cNvGraphicFramePr>
          <p:nvPr>
            <p:extLst>
              <p:ext uri="{D42A27DB-BD31-4B8C-83A1-F6EECF244321}">
                <p14:modId xmlns:p14="http://schemas.microsoft.com/office/powerpoint/2010/main" val="2357826490"/>
              </p:ext>
            </p:extLst>
          </p:nvPr>
        </p:nvGraphicFramePr>
        <p:xfrm>
          <a:off x="478601" y="2987919"/>
          <a:ext cx="11395900" cy="3130146"/>
        </p:xfrm>
        <a:graphic>
          <a:graphicData uri="http://schemas.openxmlformats.org/drawingml/2006/table">
            <a:tbl>
              <a:tblPr firstRow="1" bandRow="1">
                <a:tableStyleId>{073A0DAA-6AF3-43AB-8588-CEC1D06C72B9}</a:tableStyleId>
              </a:tblPr>
              <a:tblGrid>
                <a:gridCol w="5697950">
                  <a:extLst>
                    <a:ext uri="{9D8B030D-6E8A-4147-A177-3AD203B41FA5}">
                      <a16:colId xmlns:a16="http://schemas.microsoft.com/office/drawing/2014/main" val="2899190468"/>
                    </a:ext>
                  </a:extLst>
                </a:gridCol>
                <a:gridCol w="5697950">
                  <a:extLst>
                    <a:ext uri="{9D8B030D-6E8A-4147-A177-3AD203B41FA5}">
                      <a16:colId xmlns:a16="http://schemas.microsoft.com/office/drawing/2014/main" val="4294692118"/>
                    </a:ext>
                  </a:extLst>
                </a:gridCol>
              </a:tblGrid>
              <a:tr h="322796">
                <a:tc>
                  <a:txBody>
                    <a:bodyPr/>
                    <a:lstStyle/>
                    <a:p>
                      <a:pPr algn="ctr"/>
                      <a:r>
                        <a:rPr lang="en-US" dirty="0">
                          <a:latin typeface="Arial" panose="020B0604020202020204" pitchFamily="34" charset="0"/>
                          <a:cs typeface="Arial" panose="020B0604020202020204" pitchFamily="34" charset="0"/>
                        </a:rPr>
                        <a:t>Unit Testing</a:t>
                      </a:r>
                    </a:p>
                  </a:txBody>
                  <a:tcPr/>
                </a:tc>
                <a:tc>
                  <a:txBody>
                    <a:bodyPr/>
                    <a:lstStyle/>
                    <a:p>
                      <a:pPr algn="ctr"/>
                      <a:r>
                        <a:rPr lang="en-US" dirty="0">
                          <a:latin typeface="Arial" panose="020B0604020202020204" pitchFamily="34" charset="0"/>
                          <a:cs typeface="Arial" panose="020B0604020202020204" pitchFamily="34" charset="0"/>
                        </a:rPr>
                        <a:t>Integration Testing</a:t>
                      </a:r>
                    </a:p>
                  </a:txBody>
                  <a:tcPr/>
                </a:tc>
                <a:extLst>
                  <a:ext uri="{0D108BD9-81ED-4DB2-BD59-A6C34878D82A}">
                    <a16:rowId xmlns:a16="http://schemas.microsoft.com/office/drawing/2014/main" val="4291005773"/>
                  </a:ext>
                </a:extLst>
              </a:tr>
              <a:tr h="564892">
                <a:tc>
                  <a:txBody>
                    <a:bodyPr/>
                    <a:lstStyle/>
                    <a:p>
                      <a:r>
                        <a:rPr lang="en-IN" b="1" i="0" dirty="0">
                          <a:solidFill>
                            <a:schemeClr val="dk1"/>
                          </a:solidFill>
                          <a:effectLst/>
                          <a:latin typeface="Arial" panose="020B0604020202020204" pitchFamily="34" charset="0"/>
                          <a:ea typeface="+mn-ea"/>
                          <a:cs typeface="Arial" panose="020B0604020202020204" pitchFamily="34" charset="0"/>
                        </a:rPr>
                        <a:t>Unit testing</a:t>
                      </a:r>
                      <a:r>
                        <a:rPr lang="en-IN" b="0" i="0" dirty="0">
                          <a:solidFill>
                            <a:schemeClr val="dk1"/>
                          </a:solidFill>
                          <a:effectLst/>
                          <a:latin typeface="Arial" panose="020B0604020202020204" pitchFamily="34" charset="0"/>
                          <a:ea typeface="+mn-ea"/>
                          <a:cs typeface="Arial" panose="020B0604020202020204" pitchFamily="34" charset="0"/>
                        </a:rPr>
                        <a:t> means testing individual modules of an application in isolation (without any interaction with dependencies) to confirm that the code is doing things right.</a:t>
                      </a:r>
                      <a:endParaRPr lang="en-US" dirty="0">
                        <a:latin typeface="Arial" panose="020B0604020202020204" pitchFamily="34" charset="0"/>
                        <a:cs typeface="Arial" panose="020B0604020202020204" pitchFamily="34" charset="0"/>
                      </a:endParaRPr>
                    </a:p>
                  </a:txBody>
                  <a:tcPr/>
                </a:tc>
                <a:tc>
                  <a:txBody>
                    <a:bodyPr/>
                    <a:lstStyle/>
                    <a:p>
                      <a:r>
                        <a:rPr lang="en-IN" b="1" i="0" dirty="0">
                          <a:solidFill>
                            <a:schemeClr val="dk1"/>
                          </a:solidFill>
                          <a:effectLst/>
                          <a:latin typeface="Arial" panose="020B0604020202020204" pitchFamily="34" charset="0"/>
                          <a:ea typeface="+mn-ea"/>
                          <a:cs typeface="Arial" panose="020B0604020202020204" pitchFamily="34" charset="0"/>
                        </a:rPr>
                        <a:t>Integration testing</a:t>
                      </a:r>
                      <a:r>
                        <a:rPr lang="en-IN" b="0" i="0" dirty="0">
                          <a:solidFill>
                            <a:schemeClr val="dk1"/>
                          </a:solidFill>
                          <a:effectLst/>
                          <a:latin typeface="Arial" panose="020B0604020202020204" pitchFamily="34" charset="0"/>
                          <a:ea typeface="+mn-ea"/>
                          <a:cs typeface="Arial" panose="020B0604020202020204" pitchFamily="34" charset="0"/>
                        </a:rPr>
                        <a:t> means checking if different modules are working fine when combined together as a group.</a:t>
                      </a:r>
                      <a:endParaRPr lang="en-US"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74883591"/>
                  </a:ext>
                </a:extLst>
              </a:tr>
              <a:tr h="467793">
                <a:tc>
                  <a:txBody>
                    <a:bodyPr/>
                    <a:lstStyle/>
                    <a:p>
                      <a:r>
                        <a:rPr lang="en-IN" b="0" i="0" dirty="0">
                          <a:solidFill>
                            <a:schemeClr val="dk1"/>
                          </a:solidFill>
                          <a:effectLst/>
                          <a:latin typeface="Arial" panose="020B0604020202020204" pitchFamily="34" charset="0"/>
                          <a:ea typeface="+mn-ea"/>
                          <a:cs typeface="Arial" panose="020B0604020202020204" pitchFamily="34" charset="0"/>
                        </a:rPr>
                        <a:t>Unit testing is a white box testing.</a:t>
                      </a:r>
                      <a:endParaRPr lang="en-US" dirty="0">
                        <a:latin typeface="Arial" panose="020B0604020202020204" pitchFamily="34" charset="0"/>
                        <a:cs typeface="Arial" panose="020B0604020202020204" pitchFamily="34" charset="0"/>
                      </a:endParaRPr>
                    </a:p>
                  </a:txBody>
                  <a:tcPr/>
                </a:tc>
                <a:tc>
                  <a:txBody>
                    <a:bodyPr/>
                    <a:lstStyle/>
                    <a:p>
                      <a:r>
                        <a:rPr lang="en-IN" b="0" i="0" dirty="0">
                          <a:solidFill>
                            <a:schemeClr val="dk1"/>
                          </a:solidFill>
                          <a:effectLst/>
                          <a:latin typeface="Arial" panose="020B0604020202020204" pitchFamily="34" charset="0"/>
                          <a:ea typeface="+mn-ea"/>
                          <a:cs typeface="Arial" panose="020B0604020202020204" pitchFamily="34" charset="0"/>
                        </a:rPr>
                        <a:t>Integration testing is a black box testing.</a:t>
                      </a:r>
                      <a:endParaRPr lang="en-US"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573835958"/>
                  </a:ext>
                </a:extLst>
              </a:tr>
              <a:tr h="467793">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IN" b="0" i="0" dirty="0">
                          <a:solidFill>
                            <a:schemeClr val="dk1"/>
                          </a:solidFill>
                          <a:effectLst/>
                          <a:latin typeface="Arial" panose="020B0604020202020204" pitchFamily="34" charset="0"/>
                          <a:ea typeface="+mn-ea"/>
                          <a:cs typeface="Arial" panose="020B0604020202020204" pitchFamily="34" charset="0"/>
                        </a:rPr>
                        <a:t>Unit test does not verify whether your code works with external dependencies correctly.</a:t>
                      </a:r>
                    </a:p>
                  </a:txBody>
                  <a:tcPr/>
                </a:tc>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IN" b="0" i="0" dirty="0">
                          <a:solidFill>
                            <a:schemeClr val="dk1"/>
                          </a:solidFill>
                          <a:effectLst/>
                          <a:latin typeface="Arial" panose="020B0604020202020204" pitchFamily="34" charset="0"/>
                          <a:ea typeface="+mn-ea"/>
                          <a:cs typeface="Arial" panose="020B0604020202020204" pitchFamily="34" charset="0"/>
                        </a:rPr>
                        <a:t>Integration tests verify that your code works with external dependencies correctly.</a:t>
                      </a:r>
                    </a:p>
                  </a:txBody>
                  <a:tcPr/>
                </a:tc>
                <a:extLst>
                  <a:ext uri="{0D108BD9-81ED-4DB2-BD59-A6C34878D82A}">
                    <a16:rowId xmlns:a16="http://schemas.microsoft.com/office/drawing/2014/main" val="242731091"/>
                  </a:ext>
                </a:extLst>
              </a:tr>
              <a:tr h="467793">
                <a:tc>
                  <a:txBody>
                    <a:bodyPr/>
                    <a:lstStyle/>
                    <a:p>
                      <a:r>
                        <a:rPr lang="en-IN" b="0" i="0" dirty="0">
                          <a:solidFill>
                            <a:schemeClr val="dk1"/>
                          </a:solidFill>
                          <a:effectLst/>
                          <a:latin typeface="Arial" panose="020B0604020202020204" pitchFamily="34" charset="0"/>
                          <a:ea typeface="+mn-ea"/>
                          <a:cs typeface="Arial" panose="020B0604020202020204" pitchFamily="34" charset="0"/>
                        </a:rPr>
                        <a:t>Unit testing is basically performed by the developer.</a:t>
                      </a:r>
                      <a:endParaRPr lang="en-US" dirty="0">
                        <a:latin typeface="Arial" panose="020B0604020202020204" pitchFamily="34" charset="0"/>
                        <a:cs typeface="Arial" panose="020B0604020202020204" pitchFamily="34" charset="0"/>
                      </a:endParaRPr>
                    </a:p>
                  </a:txBody>
                  <a:tcPr/>
                </a:tc>
                <a:tc>
                  <a:txBody>
                    <a:bodyPr/>
                    <a:lstStyle/>
                    <a:p>
                      <a:r>
                        <a:rPr lang="en-IN" b="0" i="0" dirty="0">
                          <a:solidFill>
                            <a:schemeClr val="dk1"/>
                          </a:solidFill>
                          <a:effectLst/>
                          <a:latin typeface="Arial" panose="020B0604020202020204" pitchFamily="34" charset="0"/>
                          <a:ea typeface="+mn-ea"/>
                          <a:cs typeface="Arial" panose="020B0604020202020204" pitchFamily="34" charset="0"/>
                        </a:rPr>
                        <a:t>Integration testing is performed by the tester.</a:t>
                      </a:r>
                      <a:endParaRPr lang="en-US"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419426330"/>
                  </a:ext>
                </a:extLst>
              </a:tr>
            </a:tbl>
          </a:graphicData>
        </a:graphic>
      </p:graphicFrame>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491301" y="478027"/>
            <a:ext cx="2632899" cy="382156"/>
          </a:xfrm>
          <a:prstGeom prst="rect">
            <a:avLst/>
          </a:prstGeom>
        </p:spPr>
        <p:txBody>
          <a:bodyPr vert="horz" wrap="square" lIns="0" tIns="12700" rIns="0" bIns="0" rtlCol="0">
            <a:spAutoFit/>
          </a:bodyPr>
          <a:lstStyle/>
          <a:p>
            <a:pPr marL="12700">
              <a:lnSpc>
                <a:spcPct val="100000"/>
              </a:lnSpc>
              <a:spcBef>
                <a:spcPts val="100"/>
              </a:spcBef>
            </a:pPr>
            <a:r>
              <a:rPr lang="en-US" sz="2400" spc="-5" dirty="0">
                <a:solidFill>
                  <a:srgbClr val="000000"/>
                </a:solidFill>
              </a:rPr>
              <a:t>JUNIT5</a:t>
            </a:r>
            <a:endParaRPr sz="2400" dirty="0"/>
          </a:p>
        </p:txBody>
      </p:sp>
      <p:sp>
        <p:nvSpPr>
          <p:cNvPr id="7" name="object 7"/>
          <p:cNvSpPr txBox="1">
            <a:spLocks noGrp="1"/>
          </p:cNvSpPr>
          <p:nvPr>
            <p:ph type="sldNum" sz="quarter" idx="7"/>
          </p:nvPr>
        </p:nvSpPr>
        <p:spPr>
          <a:prstGeom prst="rect">
            <a:avLst/>
          </a:prstGeom>
        </p:spPr>
        <p:txBody>
          <a:bodyPr vert="horz" wrap="square" lIns="0" tIns="1905" rIns="0" bIns="0" rtlCol="0">
            <a:spAutoFit/>
          </a:bodyPr>
          <a:lstStyle/>
          <a:p>
            <a:pPr marL="38100">
              <a:lnSpc>
                <a:spcPct val="100000"/>
              </a:lnSpc>
              <a:spcBef>
                <a:spcPts val="15"/>
              </a:spcBef>
            </a:pPr>
            <a:fld id="{81D60167-4931-47E6-BA6A-407CBD079E47}" type="slidenum">
              <a:rPr dirty="0"/>
              <a:t>26</a:t>
            </a:fld>
            <a:endParaRPr dirty="0"/>
          </a:p>
        </p:txBody>
      </p:sp>
      <p:sp>
        <p:nvSpPr>
          <p:cNvPr id="8" name="object 8"/>
          <p:cNvSpPr txBox="1">
            <a:spLocks noGrp="1"/>
          </p:cNvSpPr>
          <p:nvPr>
            <p:ph type="ftr" sz="quarter" idx="5"/>
          </p:nvPr>
        </p:nvSpPr>
        <p:spPr>
          <a:prstGeom prst="rect">
            <a:avLst/>
          </a:prstGeom>
        </p:spPr>
        <p:txBody>
          <a:bodyPr vert="horz" wrap="square" lIns="0" tIns="5080" rIns="0" bIns="0" rtlCol="0">
            <a:spAutoFit/>
          </a:bodyPr>
          <a:lstStyle/>
          <a:p>
            <a:pPr marL="12700">
              <a:lnSpc>
                <a:spcPct val="100000"/>
              </a:lnSpc>
              <a:spcBef>
                <a:spcPts val="40"/>
              </a:spcBef>
            </a:pPr>
            <a:r>
              <a:rPr dirty="0"/>
              <a:t>©</a:t>
            </a:r>
            <a:r>
              <a:rPr spc="50" dirty="0"/>
              <a:t> </a:t>
            </a:r>
            <a:r>
              <a:rPr dirty="0"/>
              <a:t>2020</a:t>
            </a:r>
            <a:r>
              <a:rPr spc="-5" dirty="0"/>
              <a:t> SAP SE </a:t>
            </a:r>
            <a:r>
              <a:rPr dirty="0"/>
              <a:t>or</a:t>
            </a:r>
            <a:r>
              <a:rPr spc="-5" dirty="0"/>
              <a:t> </a:t>
            </a:r>
            <a:r>
              <a:rPr dirty="0"/>
              <a:t>an</a:t>
            </a:r>
            <a:r>
              <a:rPr spc="-5" dirty="0"/>
              <a:t> SAP affiliate </a:t>
            </a:r>
            <a:r>
              <a:rPr dirty="0"/>
              <a:t>company.</a:t>
            </a:r>
            <a:r>
              <a:rPr spc="-10" dirty="0"/>
              <a:t> </a:t>
            </a:r>
            <a:r>
              <a:rPr spc="-5" dirty="0"/>
              <a:t>All</a:t>
            </a:r>
            <a:r>
              <a:rPr dirty="0"/>
              <a:t> </a:t>
            </a:r>
            <a:r>
              <a:rPr spc="-5" dirty="0"/>
              <a:t>rights </a:t>
            </a:r>
            <a:r>
              <a:rPr dirty="0"/>
              <a:t>reserved.</a:t>
            </a:r>
            <a:r>
              <a:rPr spc="155" dirty="0"/>
              <a:t> </a:t>
            </a:r>
            <a:r>
              <a:rPr spc="-445" dirty="0"/>
              <a:t>ǀ</a:t>
            </a:r>
            <a:r>
              <a:rPr spc="310" dirty="0"/>
              <a:t> </a:t>
            </a:r>
            <a:r>
              <a:rPr spc="-5" dirty="0"/>
              <a:t>INTERNAL</a:t>
            </a:r>
          </a:p>
        </p:txBody>
      </p:sp>
      <p:sp>
        <p:nvSpPr>
          <p:cNvPr id="2" name="TextBox 1">
            <a:extLst>
              <a:ext uri="{FF2B5EF4-FFF2-40B4-BE49-F238E27FC236}">
                <a16:creationId xmlns:a16="http://schemas.microsoft.com/office/drawing/2014/main" id="{8DCBF1C0-405C-7049-B770-95F5CCEDD826}"/>
              </a:ext>
            </a:extLst>
          </p:cNvPr>
          <p:cNvSpPr txBox="1"/>
          <p:nvPr/>
        </p:nvSpPr>
        <p:spPr>
          <a:xfrm>
            <a:off x="381000" y="1066800"/>
            <a:ext cx="11506200" cy="707886"/>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JUnit is the standard tool for unit testing in java. It is a simple, open-source framework to write and run repeatable tests.</a:t>
            </a:r>
          </a:p>
        </p:txBody>
      </p:sp>
      <p:sp>
        <p:nvSpPr>
          <p:cNvPr id="11" name="Rectangle 10">
            <a:extLst>
              <a:ext uri="{FF2B5EF4-FFF2-40B4-BE49-F238E27FC236}">
                <a16:creationId xmlns:a16="http://schemas.microsoft.com/office/drawing/2014/main" id="{0C352B49-700A-2D41-9C4F-08715487F770}"/>
              </a:ext>
            </a:extLst>
          </p:cNvPr>
          <p:cNvSpPr/>
          <p:nvPr/>
        </p:nvSpPr>
        <p:spPr>
          <a:xfrm>
            <a:off x="491301" y="1996513"/>
            <a:ext cx="8978900" cy="664973"/>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0" dirty="0">
                <a:solidFill>
                  <a:schemeClr val="tx1"/>
                </a:solidFill>
                <a:effectLst/>
                <a:latin typeface="Noto Serif" panose="020F0502020204030204" pitchFamily="34" charset="0"/>
              </a:rPr>
              <a:t>JUnit 5 = </a:t>
            </a:r>
            <a:r>
              <a:rPr lang="en-IN" b="1" i="1" dirty="0">
                <a:solidFill>
                  <a:schemeClr val="tx1"/>
                </a:solidFill>
                <a:effectLst/>
                <a:latin typeface="Noto Serif" panose="020F0502020204030204" pitchFamily="34" charset="0"/>
              </a:rPr>
              <a:t>JUnit Platform</a:t>
            </a:r>
            <a:r>
              <a:rPr lang="en-IN" b="1" i="0" dirty="0">
                <a:solidFill>
                  <a:schemeClr val="tx1"/>
                </a:solidFill>
                <a:effectLst/>
                <a:latin typeface="Noto Serif" panose="020F0502020204030204" pitchFamily="34" charset="0"/>
              </a:rPr>
              <a:t> + </a:t>
            </a:r>
            <a:r>
              <a:rPr lang="en-IN" b="1" i="1" dirty="0">
                <a:solidFill>
                  <a:schemeClr val="tx1"/>
                </a:solidFill>
                <a:effectLst/>
                <a:latin typeface="Noto Serif" panose="020F0502020204030204" pitchFamily="34" charset="0"/>
              </a:rPr>
              <a:t>JUnit Jupiter</a:t>
            </a:r>
            <a:r>
              <a:rPr lang="en-IN" b="1" i="0" dirty="0">
                <a:solidFill>
                  <a:schemeClr val="tx1"/>
                </a:solidFill>
                <a:effectLst/>
                <a:latin typeface="Noto Serif" panose="020F0502020204030204" pitchFamily="34" charset="0"/>
              </a:rPr>
              <a:t> + </a:t>
            </a:r>
            <a:r>
              <a:rPr lang="en-IN" b="1" i="1" dirty="0">
                <a:solidFill>
                  <a:schemeClr val="tx1"/>
                </a:solidFill>
                <a:effectLst/>
                <a:latin typeface="Noto Serif" panose="020F0502020204030204" pitchFamily="34" charset="0"/>
              </a:rPr>
              <a:t>JUnit Vintage</a:t>
            </a:r>
            <a:endParaRPr lang="en-US" dirty="0">
              <a:solidFill>
                <a:schemeClr val="tx1"/>
              </a:solidFill>
            </a:endParaRPr>
          </a:p>
        </p:txBody>
      </p:sp>
      <p:sp>
        <p:nvSpPr>
          <p:cNvPr id="6" name="TextBox 5">
            <a:extLst>
              <a:ext uri="{FF2B5EF4-FFF2-40B4-BE49-F238E27FC236}">
                <a16:creationId xmlns:a16="http://schemas.microsoft.com/office/drawing/2014/main" id="{50F01D4D-B749-2446-A83E-A5D0295DD9DE}"/>
              </a:ext>
            </a:extLst>
          </p:cNvPr>
          <p:cNvSpPr txBox="1"/>
          <p:nvPr/>
        </p:nvSpPr>
        <p:spPr>
          <a:xfrm>
            <a:off x="381000" y="3003350"/>
            <a:ext cx="11391900" cy="3170099"/>
          </a:xfrm>
          <a:prstGeom prst="rect">
            <a:avLst/>
          </a:prstGeom>
          <a:noFill/>
        </p:spPr>
        <p:txBody>
          <a:bodyPr wrap="square" rtlCol="0">
            <a:spAutoFit/>
          </a:bodyPr>
          <a:lstStyle/>
          <a:p>
            <a:pPr marL="285750" indent="-285750">
              <a:buClr>
                <a:schemeClr val="accent6"/>
              </a:buClr>
              <a:buFont typeface="Wingdings" pitchFamily="2" charset="2"/>
              <a:buChar char="Ø"/>
            </a:pPr>
            <a:r>
              <a:rPr lang="en-US" sz="2000" b="1" dirty="0">
                <a:latin typeface="Arial" panose="020B0604020202020204" pitchFamily="34" charset="0"/>
                <a:cs typeface="Arial" panose="020B0604020202020204" pitchFamily="34" charset="0"/>
              </a:rPr>
              <a:t>JUnit Platform - </a:t>
            </a:r>
            <a:r>
              <a:rPr lang="en-IN" sz="2000" dirty="0">
                <a:latin typeface="Arial" panose="020B0604020202020204" pitchFamily="34" charset="0"/>
                <a:cs typeface="Arial" panose="020B0604020202020204" pitchFamily="34" charset="0"/>
              </a:rPr>
              <a:t>The JUnit Platform serves as a foundation for </a:t>
            </a:r>
            <a:r>
              <a:rPr lang="en-IN" sz="2000" u="sng" dirty="0">
                <a:latin typeface="Arial" panose="020B0604020202020204" pitchFamily="34" charset="0"/>
                <a:cs typeface="Arial" panose="020B0604020202020204" pitchFamily="34" charset="0"/>
                <a:hlinkClick r:id="rId2"/>
              </a:rPr>
              <a:t>launching testing frameworks</a:t>
            </a:r>
            <a:r>
              <a:rPr lang="en-IN" sz="2000" dirty="0">
                <a:latin typeface="Arial" panose="020B0604020202020204" pitchFamily="34" charset="0"/>
                <a:cs typeface="Arial" panose="020B0604020202020204" pitchFamily="34" charset="0"/>
              </a:rPr>
              <a:t> on the JVM. It defines the </a:t>
            </a:r>
            <a:r>
              <a:rPr lang="en-IN" sz="2000" u="sng" dirty="0">
                <a:latin typeface="Arial" panose="020B0604020202020204" pitchFamily="34" charset="0"/>
                <a:cs typeface="Arial" panose="020B0604020202020204" pitchFamily="34" charset="0"/>
                <a:hlinkClick r:id="rId3"/>
              </a:rPr>
              <a:t>TestEngine</a:t>
            </a:r>
            <a:r>
              <a:rPr lang="en-IN" sz="2000" dirty="0">
                <a:latin typeface="Arial" panose="020B0604020202020204" pitchFamily="34" charset="0"/>
                <a:cs typeface="Arial" panose="020B0604020202020204" pitchFamily="34" charset="0"/>
              </a:rPr>
              <a:t> API for developing new testing frameworks that runs on the platform.</a:t>
            </a:r>
            <a:r>
              <a:rPr lang="en-US" sz="20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It also provides a Console Launcher to launch the platform from the command line and build plugins for Gradle and Maven.</a:t>
            </a:r>
          </a:p>
          <a:p>
            <a:pPr marL="285750" indent="-285750">
              <a:buClr>
                <a:schemeClr val="accent6"/>
              </a:buClr>
              <a:buFont typeface="Wingdings" pitchFamily="2" charset="2"/>
              <a:buChar char="Ø"/>
            </a:pPr>
            <a:endParaRPr lang="en-IN" sz="2000" b="1" dirty="0">
              <a:latin typeface="Arial" panose="020B0604020202020204" pitchFamily="34" charset="0"/>
              <a:cs typeface="Arial" panose="020B0604020202020204" pitchFamily="34" charset="0"/>
            </a:endParaRPr>
          </a:p>
          <a:p>
            <a:pPr marL="285750" indent="-285750">
              <a:buClr>
                <a:schemeClr val="accent6"/>
              </a:buClr>
              <a:buFont typeface="Wingdings" pitchFamily="2" charset="2"/>
              <a:buChar char="Ø"/>
            </a:pPr>
            <a:r>
              <a:rPr lang="en-IN" sz="2000" b="1" dirty="0">
                <a:latin typeface="Arial" panose="020B0604020202020204" pitchFamily="34" charset="0"/>
                <a:cs typeface="Arial" panose="020B0604020202020204" pitchFamily="34" charset="0"/>
              </a:rPr>
              <a:t>JUnit Jupiter - </a:t>
            </a:r>
            <a:r>
              <a:rPr lang="en-IN" sz="2000" dirty="0">
                <a:latin typeface="Arial" panose="020B0604020202020204" pitchFamily="34" charset="0"/>
                <a:cs typeface="Arial" panose="020B0604020202020204" pitchFamily="34" charset="0"/>
              </a:rPr>
              <a:t>It includes new programming and extension models for writing tests. It has all new JUnit annotations and TestEngine implementation to run tests written with these annotations.</a:t>
            </a:r>
          </a:p>
          <a:p>
            <a:pPr marL="285750" indent="-285750">
              <a:buClr>
                <a:schemeClr val="accent6"/>
              </a:buClr>
              <a:buFont typeface="Wingdings" pitchFamily="2" charset="2"/>
              <a:buChar char="Ø"/>
            </a:pPr>
            <a:endParaRPr lang="en-IN" sz="2000" b="1" dirty="0">
              <a:latin typeface="Arial" panose="020B0604020202020204" pitchFamily="34" charset="0"/>
              <a:cs typeface="Arial" panose="020B0604020202020204" pitchFamily="34" charset="0"/>
            </a:endParaRPr>
          </a:p>
          <a:p>
            <a:pPr marL="285750" indent="-285750">
              <a:buClr>
                <a:schemeClr val="accent6"/>
              </a:buClr>
              <a:buFont typeface="Wingdings" pitchFamily="2" charset="2"/>
              <a:buChar char="Ø"/>
            </a:pPr>
            <a:r>
              <a:rPr lang="en-IN" sz="2000" b="1" dirty="0">
                <a:latin typeface="Arial" panose="020B0604020202020204" pitchFamily="34" charset="0"/>
                <a:cs typeface="Arial" panose="020B0604020202020204" pitchFamily="34" charset="0"/>
              </a:rPr>
              <a:t>JUnit Vintage - </a:t>
            </a:r>
            <a:r>
              <a:rPr lang="en-IN" sz="2000" dirty="0">
                <a:latin typeface="Arial" panose="020B0604020202020204" pitchFamily="34" charset="0"/>
                <a:cs typeface="Arial" panose="020B0604020202020204" pitchFamily="34" charset="0"/>
              </a:rPr>
              <a:t>It primary purpose is to support running JUnit 3 and JUnit 4 written tests on the JUnit 5 platform. It’s there are backward compatibility.</a:t>
            </a:r>
            <a:endParaRPr lang="en-US"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254626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78601" y="237791"/>
            <a:ext cx="3030220" cy="391160"/>
          </a:xfrm>
          <a:prstGeom prst="rect">
            <a:avLst/>
          </a:prstGeom>
        </p:spPr>
        <p:txBody>
          <a:bodyPr vert="horz" wrap="square" lIns="0" tIns="12700" rIns="0" bIns="0" rtlCol="0">
            <a:spAutoFit/>
          </a:bodyPr>
          <a:lstStyle/>
          <a:p>
            <a:pPr marL="12700">
              <a:lnSpc>
                <a:spcPct val="100000"/>
              </a:lnSpc>
              <a:spcBef>
                <a:spcPts val="100"/>
              </a:spcBef>
              <a:tabLst>
                <a:tab pos="1220470" algn="l"/>
              </a:tabLst>
            </a:pPr>
            <a:r>
              <a:rPr sz="2400" dirty="0">
                <a:solidFill>
                  <a:srgbClr val="000000"/>
                </a:solidFill>
              </a:rPr>
              <a:t>JUNIT5	</a:t>
            </a:r>
            <a:r>
              <a:rPr sz="2400" spc="-5" dirty="0">
                <a:solidFill>
                  <a:srgbClr val="000000"/>
                </a:solidFill>
              </a:rPr>
              <a:t>Architecture</a:t>
            </a:r>
            <a:endParaRPr sz="2400" dirty="0"/>
          </a:p>
        </p:txBody>
      </p:sp>
      <p:sp>
        <p:nvSpPr>
          <p:cNvPr id="5" name="object 5"/>
          <p:cNvSpPr txBox="1">
            <a:spLocks noGrp="1"/>
          </p:cNvSpPr>
          <p:nvPr>
            <p:ph type="sldNum" sz="quarter" idx="7"/>
          </p:nvPr>
        </p:nvSpPr>
        <p:spPr>
          <a:prstGeom prst="rect">
            <a:avLst/>
          </a:prstGeom>
        </p:spPr>
        <p:txBody>
          <a:bodyPr vert="horz" wrap="square" lIns="0" tIns="1905" rIns="0" bIns="0" rtlCol="0">
            <a:spAutoFit/>
          </a:bodyPr>
          <a:lstStyle/>
          <a:p>
            <a:pPr marL="38100">
              <a:lnSpc>
                <a:spcPct val="100000"/>
              </a:lnSpc>
              <a:spcBef>
                <a:spcPts val="15"/>
              </a:spcBef>
            </a:pPr>
            <a:fld id="{81D60167-4931-47E6-BA6A-407CBD079E47}" type="slidenum">
              <a:rPr dirty="0"/>
              <a:t>27</a:t>
            </a:fld>
            <a:endParaRPr dirty="0"/>
          </a:p>
        </p:txBody>
      </p:sp>
      <p:sp>
        <p:nvSpPr>
          <p:cNvPr id="6" name="object 6"/>
          <p:cNvSpPr txBox="1">
            <a:spLocks noGrp="1"/>
          </p:cNvSpPr>
          <p:nvPr>
            <p:ph type="ftr" sz="quarter" idx="5"/>
          </p:nvPr>
        </p:nvSpPr>
        <p:spPr>
          <a:prstGeom prst="rect">
            <a:avLst/>
          </a:prstGeom>
        </p:spPr>
        <p:txBody>
          <a:bodyPr vert="horz" wrap="square" lIns="0" tIns="5080" rIns="0" bIns="0" rtlCol="0">
            <a:spAutoFit/>
          </a:bodyPr>
          <a:lstStyle/>
          <a:p>
            <a:pPr marL="12700">
              <a:lnSpc>
                <a:spcPct val="100000"/>
              </a:lnSpc>
              <a:spcBef>
                <a:spcPts val="40"/>
              </a:spcBef>
            </a:pPr>
            <a:r>
              <a:rPr dirty="0"/>
              <a:t>©</a:t>
            </a:r>
            <a:r>
              <a:rPr spc="50" dirty="0"/>
              <a:t> </a:t>
            </a:r>
            <a:r>
              <a:rPr dirty="0"/>
              <a:t>2020</a:t>
            </a:r>
            <a:r>
              <a:rPr spc="-5" dirty="0"/>
              <a:t> SAP SE </a:t>
            </a:r>
            <a:r>
              <a:rPr dirty="0"/>
              <a:t>or</a:t>
            </a:r>
            <a:r>
              <a:rPr spc="-5" dirty="0"/>
              <a:t> </a:t>
            </a:r>
            <a:r>
              <a:rPr dirty="0"/>
              <a:t>an</a:t>
            </a:r>
            <a:r>
              <a:rPr spc="-5" dirty="0"/>
              <a:t> SAP affiliate </a:t>
            </a:r>
            <a:r>
              <a:rPr dirty="0"/>
              <a:t>company.</a:t>
            </a:r>
            <a:r>
              <a:rPr spc="-10" dirty="0"/>
              <a:t> </a:t>
            </a:r>
            <a:r>
              <a:rPr spc="-5" dirty="0"/>
              <a:t>All</a:t>
            </a:r>
            <a:r>
              <a:rPr dirty="0"/>
              <a:t> </a:t>
            </a:r>
            <a:r>
              <a:rPr spc="-5" dirty="0"/>
              <a:t>rights </a:t>
            </a:r>
            <a:r>
              <a:rPr dirty="0"/>
              <a:t>reserved.</a:t>
            </a:r>
            <a:r>
              <a:rPr spc="155" dirty="0"/>
              <a:t> </a:t>
            </a:r>
            <a:r>
              <a:rPr spc="-445" dirty="0"/>
              <a:t>ǀ</a:t>
            </a:r>
            <a:r>
              <a:rPr spc="310" dirty="0"/>
              <a:t> </a:t>
            </a:r>
            <a:r>
              <a:rPr spc="-5" dirty="0"/>
              <a:t>INTERNAL</a:t>
            </a:r>
          </a:p>
        </p:txBody>
      </p:sp>
      <p:pic>
        <p:nvPicPr>
          <p:cNvPr id="8" name="Picture 7">
            <a:extLst>
              <a:ext uri="{FF2B5EF4-FFF2-40B4-BE49-F238E27FC236}">
                <a16:creationId xmlns:a16="http://schemas.microsoft.com/office/drawing/2014/main" id="{D8B2897D-43F5-0242-B36A-4386E10A47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06411" y="869187"/>
            <a:ext cx="7872596" cy="5595314"/>
          </a:xfrm>
          <a:prstGeom prst="rect">
            <a:avLst/>
          </a:prstGeom>
          <a:ln>
            <a:solidFill>
              <a:schemeClr val="accent1">
                <a:shade val="50000"/>
              </a:schemeClr>
            </a:solid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91301" y="444500"/>
            <a:ext cx="2635885" cy="391160"/>
          </a:xfrm>
          <a:prstGeom prst="rect">
            <a:avLst/>
          </a:prstGeom>
        </p:spPr>
        <p:txBody>
          <a:bodyPr vert="horz" wrap="square" lIns="0" tIns="12700" rIns="0" bIns="0" rtlCol="0">
            <a:spAutoFit/>
          </a:bodyPr>
          <a:lstStyle/>
          <a:p>
            <a:pPr marL="12700">
              <a:lnSpc>
                <a:spcPct val="100000"/>
              </a:lnSpc>
              <a:spcBef>
                <a:spcPts val="100"/>
              </a:spcBef>
            </a:pPr>
            <a:r>
              <a:rPr lang="en-US" sz="2400" dirty="0">
                <a:solidFill>
                  <a:srgbClr val="000000"/>
                </a:solidFill>
              </a:rPr>
              <a:t>Annotations</a:t>
            </a:r>
            <a:endParaRPr sz="2400" dirty="0"/>
          </a:p>
        </p:txBody>
      </p:sp>
      <p:sp>
        <p:nvSpPr>
          <p:cNvPr id="16" name="object 16"/>
          <p:cNvSpPr txBox="1">
            <a:spLocks noGrp="1"/>
          </p:cNvSpPr>
          <p:nvPr>
            <p:ph type="sldNum" sz="quarter" idx="7"/>
          </p:nvPr>
        </p:nvSpPr>
        <p:spPr>
          <a:prstGeom prst="rect">
            <a:avLst/>
          </a:prstGeom>
        </p:spPr>
        <p:txBody>
          <a:bodyPr vert="horz" wrap="square" lIns="0" tIns="1905" rIns="0" bIns="0" rtlCol="0">
            <a:spAutoFit/>
          </a:bodyPr>
          <a:lstStyle/>
          <a:p>
            <a:pPr marL="38100">
              <a:lnSpc>
                <a:spcPct val="100000"/>
              </a:lnSpc>
              <a:spcBef>
                <a:spcPts val="15"/>
              </a:spcBef>
            </a:pPr>
            <a:fld id="{81D60167-4931-47E6-BA6A-407CBD079E47}" type="slidenum">
              <a:rPr dirty="0"/>
              <a:t>28</a:t>
            </a:fld>
            <a:endParaRPr dirty="0"/>
          </a:p>
        </p:txBody>
      </p:sp>
      <p:sp>
        <p:nvSpPr>
          <p:cNvPr id="17" name="object 17"/>
          <p:cNvSpPr txBox="1">
            <a:spLocks noGrp="1"/>
          </p:cNvSpPr>
          <p:nvPr>
            <p:ph type="ftr" sz="quarter" idx="5"/>
          </p:nvPr>
        </p:nvSpPr>
        <p:spPr>
          <a:prstGeom prst="rect">
            <a:avLst/>
          </a:prstGeom>
        </p:spPr>
        <p:txBody>
          <a:bodyPr vert="horz" wrap="square" lIns="0" tIns="5080" rIns="0" bIns="0" rtlCol="0">
            <a:spAutoFit/>
          </a:bodyPr>
          <a:lstStyle/>
          <a:p>
            <a:pPr marL="12700">
              <a:lnSpc>
                <a:spcPct val="100000"/>
              </a:lnSpc>
              <a:spcBef>
                <a:spcPts val="40"/>
              </a:spcBef>
            </a:pPr>
            <a:r>
              <a:rPr dirty="0"/>
              <a:t>©</a:t>
            </a:r>
            <a:r>
              <a:rPr spc="50" dirty="0"/>
              <a:t> </a:t>
            </a:r>
            <a:r>
              <a:rPr dirty="0"/>
              <a:t>2020</a:t>
            </a:r>
            <a:r>
              <a:rPr spc="-5" dirty="0"/>
              <a:t> SAP SE </a:t>
            </a:r>
            <a:r>
              <a:rPr dirty="0"/>
              <a:t>or</a:t>
            </a:r>
            <a:r>
              <a:rPr spc="-5" dirty="0"/>
              <a:t> </a:t>
            </a:r>
            <a:r>
              <a:rPr dirty="0"/>
              <a:t>an</a:t>
            </a:r>
            <a:r>
              <a:rPr spc="-5" dirty="0"/>
              <a:t> SAP affiliate </a:t>
            </a:r>
            <a:r>
              <a:rPr dirty="0"/>
              <a:t>company.</a:t>
            </a:r>
            <a:r>
              <a:rPr spc="-10" dirty="0"/>
              <a:t> </a:t>
            </a:r>
            <a:r>
              <a:rPr spc="-5" dirty="0"/>
              <a:t>All</a:t>
            </a:r>
            <a:r>
              <a:rPr dirty="0"/>
              <a:t> </a:t>
            </a:r>
            <a:r>
              <a:rPr spc="-5" dirty="0"/>
              <a:t>rights </a:t>
            </a:r>
            <a:r>
              <a:rPr dirty="0"/>
              <a:t>reserved.</a:t>
            </a:r>
            <a:r>
              <a:rPr spc="155" dirty="0"/>
              <a:t> </a:t>
            </a:r>
            <a:r>
              <a:rPr spc="-445" dirty="0"/>
              <a:t>ǀ</a:t>
            </a:r>
            <a:r>
              <a:rPr spc="310" dirty="0"/>
              <a:t> </a:t>
            </a:r>
            <a:r>
              <a:rPr spc="-5" dirty="0"/>
              <a:t>INTERNAL</a:t>
            </a:r>
          </a:p>
        </p:txBody>
      </p:sp>
      <p:graphicFrame>
        <p:nvGraphicFramePr>
          <p:cNvPr id="18" name="Table 18">
            <a:extLst>
              <a:ext uri="{FF2B5EF4-FFF2-40B4-BE49-F238E27FC236}">
                <a16:creationId xmlns:a16="http://schemas.microsoft.com/office/drawing/2014/main" id="{1B8A5030-4CEE-C74D-B625-7B078B340FBB}"/>
              </a:ext>
            </a:extLst>
          </p:cNvPr>
          <p:cNvGraphicFramePr>
            <a:graphicFrameLocks noGrp="1"/>
          </p:cNvGraphicFramePr>
          <p:nvPr>
            <p:extLst>
              <p:ext uri="{D42A27DB-BD31-4B8C-83A1-F6EECF244321}">
                <p14:modId xmlns:p14="http://schemas.microsoft.com/office/powerpoint/2010/main" val="1055770413"/>
              </p:ext>
            </p:extLst>
          </p:nvPr>
        </p:nvGraphicFramePr>
        <p:xfrm>
          <a:off x="491300" y="1066800"/>
          <a:ext cx="11421299" cy="5628640"/>
        </p:xfrm>
        <a:graphic>
          <a:graphicData uri="http://schemas.openxmlformats.org/drawingml/2006/table">
            <a:tbl>
              <a:tblPr firstRow="1" bandRow="1">
                <a:tableStyleId>{073A0DAA-6AF3-43AB-8588-CEC1D06C72B9}</a:tableStyleId>
              </a:tblPr>
              <a:tblGrid>
                <a:gridCol w="2861500">
                  <a:extLst>
                    <a:ext uri="{9D8B030D-6E8A-4147-A177-3AD203B41FA5}">
                      <a16:colId xmlns:a16="http://schemas.microsoft.com/office/drawing/2014/main" val="1722579252"/>
                    </a:ext>
                  </a:extLst>
                </a:gridCol>
                <a:gridCol w="8559799">
                  <a:extLst>
                    <a:ext uri="{9D8B030D-6E8A-4147-A177-3AD203B41FA5}">
                      <a16:colId xmlns:a16="http://schemas.microsoft.com/office/drawing/2014/main" val="2339592909"/>
                    </a:ext>
                  </a:extLst>
                </a:gridCol>
              </a:tblGrid>
              <a:tr h="370840">
                <a:tc>
                  <a:txBody>
                    <a:bodyPr/>
                    <a:lstStyle/>
                    <a:p>
                      <a:pPr algn="ctr"/>
                      <a:r>
                        <a:rPr lang="en-IN" b="1" i="0" dirty="0">
                          <a:solidFill>
                            <a:schemeClr val="lt1"/>
                          </a:solidFill>
                          <a:effectLst/>
                          <a:latin typeface="+mn-lt"/>
                          <a:ea typeface="+mn-ea"/>
                          <a:cs typeface="+mn-cs"/>
                        </a:rPr>
                        <a:t>Annotation</a:t>
                      </a:r>
                      <a:endParaRPr lang="en-US" dirty="0"/>
                    </a:p>
                  </a:txBody>
                  <a:tcPr/>
                </a:tc>
                <a:tc>
                  <a:txBody>
                    <a:bodyPr/>
                    <a:lstStyle/>
                    <a:p>
                      <a:pPr algn="ctr"/>
                      <a:r>
                        <a:rPr lang="en-IN" b="1" i="0" dirty="0">
                          <a:solidFill>
                            <a:schemeClr val="lt1"/>
                          </a:solidFill>
                          <a:effectLst/>
                          <a:latin typeface="+mn-lt"/>
                          <a:ea typeface="+mn-ea"/>
                          <a:cs typeface="+mn-cs"/>
                        </a:rPr>
                        <a:t>Description</a:t>
                      </a:r>
                      <a:endParaRPr lang="en-US" dirty="0"/>
                    </a:p>
                  </a:txBody>
                  <a:tcPr/>
                </a:tc>
                <a:extLst>
                  <a:ext uri="{0D108BD9-81ED-4DB2-BD59-A6C34878D82A}">
                    <a16:rowId xmlns:a16="http://schemas.microsoft.com/office/drawing/2014/main" val="3312204826"/>
                  </a:ext>
                </a:extLst>
              </a:tr>
              <a:tr h="370840">
                <a:tc>
                  <a:txBody>
                    <a:bodyPr/>
                    <a:lstStyle/>
                    <a:p>
                      <a:r>
                        <a:rPr lang="en-IN" b="0" i="0" dirty="0">
                          <a:solidFill>
                            <a:schemeClr val="dk1"/>
                          </a:solidFill>
                          <a:effectLst/>
                          <a:latin typeface="+mn-lt"/>
                          <a:ea typeface="+mn-ea"/>
                          <a:cs typeface="+mn-cs"/>
                        </a:rPr>
                        <a:t>@Test</a:t>
                      </a:r>
                      <a:endParaRPr lang="en-US" dirty="0"/>
                    </a:p>
                  </a:txBody>
                  <a:tcPr/>
                </a:tc>
                <a:tc>
                  <a:txBody>
                    <a:bodyPr/>
                    <a:lstStyle/>
                    <a:p>
                      <a:r>
                        <a:rPr lang="en-IN" b="0" i="0" dirty="0">
                          <a:solidFill>
                            <a:schemeClr val="dk1"/>
                          </a:solidFill>
                          <a:effectLst/>
                          <a:latin typeface="+mn-lt"/>
                          <a:ea typeface="+mn-ea"/>
                          <a:cs typeface="+mn-cs"/>
                        </a:rPr>
                        <a:t>Denotes that a method is a test method. </a:t>
                      </a:r>
                      <a:endParaRPr lang="en-US" dirty="0"/>
                    </a:p>
                  </a:txBody>
                  <a:tcPr/>
                </a:tc>
                <a:extLst>
                  <a:ext uri="{0D108BD9-81ED-4DB2-BD59-A6C34878D82A}">
                    <a16:rowId xmlns:a16="http://schemas.microsoft.com/office/drawing/2014/main" val="1963845718"/>
                  </a:ext>
                </a:extLst>
              </a:tr>
              <a:tr h="370840">
                <a:tc>
                  <a:txBody>
                    <a:bodyPr/>
                    <a:lstStyle/>
                    <a:p>
                      <a:r>
                        <a:rPr lang="en-IN" b="0" i="0" dirty="0">
                          <a:solidFill>
                            <a:schemeClr val="dk1"/>
                          </a:solidFill>
                          <a:effectLst/>
                          <a:latin typeface="+mn-lt"/>
                          <a:ea typeface="+mn-ea"/>
                          <a:cs typeface="+mn-cs"/>
                        </a:rPr>
                        <a:t>@ParameterizedTest</a:t>
                      </a:r>
                      <a:endParaRPr lang="en-US" dirty="0"/>
                    </a:p>
                  </a:txBody>
                  <a:tcPr/>
                </a:tc>
                <a:tc>
                  <a:txBody>
                    <a:bodyPr/>
                    <a:lstStyle/>
                    <a:p>
                      <a:r>
                        <a:rPr lang="en-IN" b="0" i="0" dirty="0">
                          <a:solidFill>
                            <a:schemeClr val="dk1"/>
                          </a:solidFill>
                          <a:effectLst/>
                          <a:latin typeface="+mn-lt"/>
                          <a:ea typeface="+mn-ea"/>
                          <a:cs typeface="+mn-cs"/>
                        </a:rPr>
                        <a:t>Parameterized tests make it possible to run a test multiple times with different arguments.</a:t>
                      </a:r>
                      <a:endParaRPr lang="en-US" dirty="0"/>
                    </a:p>
                  </a:txBody>
                  <a:tcPr/>
                </a:tc>
                <a:extLst>
                  <a:ext uri="{0D108BD9-81ED-4DB2-BD59-A6C34878D82A}">
                    <a16:rowId xmlns:a16="http://schemas.microsoft.com/office/drawing/2014/main" val="1094193882"/>
                  </a:ext>
                </a:extLst>
              </a:tr>
              <a:tr h="370840">
                <a:tc>
                  <a:txBody>
                    <a:bodyPr/>
                    <a:lstStyle/>
                    <a:p>
                      <a:r>
                        <a:rPr lang="en-IN" b="0" i="0" dirty="0">
                          <a:solidFill>
                            <a:schemeClr val="dk1"/>
                          </a:solidFill>
                          <a:effectLst/>
                          <a:latin typeface="+mn-lt"/>
                          <a:ea typeface="+mn-ea"/>
                          <a:cs typeface="+mn-cs"/>
                        </a:rPr>
                        <a:t>@RepeatedTest</a:t>
                      </a:r>
                      <a:endParaRPr lang="en-US" dirty="0"/>
                    </a:p>
                  </a:txBody>
                  <a:tcPr/>
                </a:tc>
                <a:tc>
                  <a:txBody>
                    <a:bodyPr/>
                    <a:lstStyle/>
                    <a:p>
                      <a:r>
                        <a:rPr lang="en-IN" b="0" i="0" dirty="0">
                          <a:solidFill>
                            <a:schemeClr val="dk1"/>
                          </a:solidFill>
                          <a:effectLst/>
                          <a:latin typeface="+mn-lt"/>
                          <a:ea typeface="+mn-ea"/>
                          <a:cs typeface="+mn-cs"/>
                        </a:rPr>
                        <a:t>Provides ability to repeat a test a specified number of times</a:t>
                      </a:r>
                      <a:endParaRPr lang="en-US" dirty="0"/>
                    </a:p>
                  </a:txBody>
                  <a:tcPr/>
                </a:tc>
                <a:extLst>
                  <a:ext uri="{0D108BD9-81ED-4DB2-BD59-A6C34878D82A}">
                    <a16:rowId xmlns:a16="http://schemas.microsoft.com/office/drawing/2014/main" val="3672830243"/>
                  </a:ext>
                </a:extLst>
              </a:tr>
              <a:tr h="370840">
                <a:tc>
                  <a:txBody>
                    <a:bodyPr/>
                    <a:lstStyle/>
                    <a:p>
                      <a:r>
                        <a:rPr lang="en-IN" b="0" i="0" dirty="0">
                          <a:solidFill>
                            <a:schemeClr val="dk1"/>
                          </a:solidFill>
                          <a:effectLst/>
                          <a:latin typeface="+mn-lt"/>
                          <a:ea typeface="+mn-ea"/>
                          <a:cs typeface="+mn-cs"/>
                        </a:rPr>
                        <a:t>@DisplayName</a:t>
                      </a:r>
                      <a:endParaRPr lang="en-US" dirty="0"/>
                    </a:p>
                  </a:txBody>
                  <a:tcPr/>
                </a:tc>
                <a:tc>
                  <a:txBody>
                    <a:bodyPr/>
                    <a:lstStyle/>
                    <a:p>
                      <a:r>
                        <a:rPr lang="en-IN" b="0" i="0" dirty="0">
                          <a:solidFill>
                            <a:schemeClr val="dk1"/>
                          </a:solidFill>
                          <a:effectLst/>
                          <a:latin typeface="+mn-lt"/>
                          <a:ea typeface="+mn-ea"/>
                          <a:cs typeface="+mn-cs"/>
                        </a:rPr>
                        <a:t>Used to provide any custom display name for a test class or test method</a:t>
                      </a:r>
                      <a:endParaRPr lang="en-US" dirty="0"/>
                    </a:p>
                  </a:txBody>
                  <a:tcPr/>
                </a:tc>
                <a:extLst>
                  <a:ext uri="{0D108BD9-81ED-4DB2-BD59-A6C34878D82A}">
                    <a16:rowId xmlns:a16="http://schemas.microsoft.com/office/drawing/2014/main" val="392422914"/>
                  </a:ext>
                </a:extLst>
              </a:tr>
              <a:tr h="370840">
                <a:tc>
                  <a:txBody>
                    <a:bodyPr/>
                    <a:lstStyle/>
                    <a:p>
                      <a:r>
                        <a:rPr lang="en-IN" b="0" i="0" dirty="0">
                          <a:solidFill>
                            <a:schemeClr val="dk1"/>
                          </a:solidFill>
                          <a:effectLst/>
                          <a:latin typeface="+mn-lt"/>
                          <a:ea typeface="+mn-ea"/>
                          <a:cs typeface="+mn-cs"/>
                        </a:rPr>
                        <a:t>@BeforeEach</a:t>
                      </a:r>
                      <a:endParaRPr lang="en-US" dirty="0"/>
                    </a:p>
                  </a:txBody>
                  <a:tcPr/>
                </a:tc>
                <a:tc>
                  <a:txBody>
                    <a:bodyPr/>
                    <a:lstStyle/>
                    <a:p>
                      <a:r>
                        <a:rPr lang="en-IN" b="0" i="0" dirty="0">
                          <a:solidFill>
                            <a:schemeClr val="dk1"/>
                          </a:solidFill>
                          <a:effectLst/>
                          <a:latin typeface="+mn-lt"/>
                          <a:ea typeface="+mn-ea"/>
                          <a:cs typeface="+mn-cs"/>
                        </a:rPr>
                        <a:t>The annotated method will be run before each test method in the test class.</a:t>
                      </a:r>
                      <a:endParaRPr lang="en-US" dirty="0"/>
                    </a:p>
                  </a:txBody>
                  <a:tcPr/>
                </a:tc>
                <a:extLst>
                  <a:ext uri="{0D108BD9-81ED-4DB2-BD59-A6C34878D82A}">
                    <a16:rowId xmlns:a16="http://schemas.microsoft.com/office/drawing/2014/main" val="2688603684"/>
                  </a:ext>
                </a:extLst>
              </a:tr>
              <a:tr h="370840">
                <a:tc>
                  <a:txBody>
                    <a:bodyPr/>
                    <a:lstStyle/>
                    <a:p>
                      <a:r>
                        <a:rPr lang="en-IN" b="0" i="0" dirty="0">
                          <a:solidFill>
                            <a:schemeClr val="dk1"/>
                          </a:solidFill>
                          <a:effectLst/>
                          <a:latin typeface="+mn-lt"/>
                          <a:ea typeface="+mn-ea"/>
                          <a:cs typeface="+mn-cs"/>
                        </a:rPr>
                        <a:t>@AfterEach</a:t>
                      </a:r>
                      <a:endParaRPr lang="en-US" dirty="0"/>
                    </a:p>
                  </a:txBody>
                  <a:tcPr/>
                </a:tc>
                <a:tc>
                  <a:txBody>
                    <a:bodyPr/>
                    <a:lstStyle/>
                    <a:p>
                      <a:r>
                        <a:rPr lang="en-IN" b="0" i="0" dirty="0">
                          <a:solidFill>
                            <a:schemeClr val="dk1"/>
                          </a:solidFill>
                          <a:effectLst/>
                          <a:latin typeface="+mn-lt"/>
                          <a:ea typeface="+mn-ea"/>
                          <a:cs typeface="+mn-cs"/>
                        </a:rPr>
                        <a:t>The annotated method will be run after each test method in the test class.</a:t>
                      </a:r>
                      <a:endParaRPr lang="en-US" dirty="0"/>
                    </a:p>
                  </a:txBody>
                  <a:tcPr/>
                </a:tc>
                <a:extLst>
                  <a:ext uri="{0D108BD9-81ED-4DB2-BD59-A6C34878D82A}">
                    <a16:rowId xmlns:a16="http://schemas.microsoft.com/office/drawing/2014/main" val="2470213563"/>
                  </a:ext>
                </a:extLst>
              </a:tr>
              <a:tr h="370840">
                <a:tc>
                  <a:txBody>
                    <a:bodyPr/>
                    <a:lstStyle/>
                    <a:p>
                      <a:r>
                        <a:rPr lang="en-IN" b="0" i="0" dirty="0">
                          <a:solidFill>
                            <a:schemeClr val="dk1"/>
                          </a:solidFill>
                          <a:effectLst/>
                          <a:latin typeface="+mn-lt"/>
                          <a:ea typeface="+mn-ea"/>
                          <a:cs typeface="+mn-cs"/>
                        </a:rPr>
                        <a:t>@BeforeAll</a:t>
                      </a:r>
                      <a:endParaRPr lang="en-US" dirty="0"/>
                    </a:p>
                  </a:txBody>
                  <a:tcPr/>
                </a:tc>
                <a:tc>
                  <a:txBody>
                    <a:bodyPr/>
                    <a:lstStyle/>
                    <a:p>
                      <a:r>
                        <a:rPr lang="en-IN" b="0" i="0" dirty="0">
                          <a:solidFill>
                            <a:schemeClr val="dk1"/>
                          </a:solidFill>
                          <a:effectLst/>
                          <a:latin typeface="+mn-lt"/>
                          <a:ea typeface="+mn-ea"/>
                          <a:cs typeface="+mn-cs"/>
                        </a:rPr>
                        <a:t>The annotated method will be run before all test methods in the test class. This method must be static.</a:t>
                      </a:r>
                      <a:endParaRPr lang="en-US" dirty="0"/>
                    </a:p>
                  </a:txBody>
                  <a:tcPr/>
                </a:tc>
                <a:extLst>
                  <a:ext uri="{0D108BD9-81ED-4DB2-BD59-A6C34878D82A}">
                    <a16:rowId xmlns:a16="http://schemas.microsoft.com/office/drawing/2014/main" val="277349626"/>
                  </a:ext>
                </a:extLst>
              </a:tr>
              <a:tr h="370840">
                <a:tc>
                  <a:txBody>
                    <a:bodyPr/>
                    <a:lstStyle/>
                    <a:p>
                      <a:r>
                        <a:rPr lang="en-IN" b="0" i="0" dirty="0">
                          <a:solidFill>
                            <a:schemeClr val="dk1"/>
                          </a:solidFill>
                          <a:effectLst/>
                          <a:latin typeface="+mn-lt"/>
                          <a:ea typeface="+mn-ea"/>
                          <a:cs typeface="+mn-cs"/>
                        </a:rPr>
                        <a:t>@AfterAll</a:t>
                      </a:r>
                      <a:endParaRPr lang="en-US" dirty="0"/>
                    </a:p>
                  </a:txBody>
                  <a:tcPr/>
                </a:tc>
                <a:tc>
                  <a:txBody>
                    <a:bodyPr/>
                    <a:lstStyle/>
                    <a:p>
                      <a:r>
                        <a:rPr lang="en-IN" b="0" i="0" dirty="0">
                          <a:solidFill>
                            <a:schemeClr val="dk1"/>
                          </a:solidFill>
                          <a:effectLst/>
                          <a:latin typeface="+mn-lt"/>
                          <a:ea typeface="+mn-ea"/>
                          <a:cs typeface="+mn-cs"/>
                        </a:rPr>
                        <a:t>The annotated method will be run after all test methods in the test class. This method must be static. </a:t>
                      </a:r>
                      <a:endParaRPr lang="en-US" dirty="0"/>
                    </a:p>
                  </a:txBody>
                  <a:tcPr/>
                </a:tc>
                <a:extLst>
                  <a:ext uri="{0D108BD9-81ED-4DB2-BD59-A6C34878D82A}">
                    <a16:rowId xmlns:a16="http://schemas.microsoft.com/office/drawing/2014/main" val="2983403878"/>
                  </a:ext>
                </a:extLst>
              </a:tr>
              <a:tr h="370840">
                <a:tc>
                  <a:txBody>
                    <a:bodyPr/>
                    <a:lstStyle/>
                    <a:p>
                      <a:r>
                        <a:rPr lang="en-IN" b="0" i="0" dirty="0">
                          <a:solidFill>
                            <a:schemeClr val="dk1"/>
                          </a:solidFill>
                          <a:effectLst/>
                          <a:latin typeface="+mn-lt"/>
                          <a:ea typeface="+mn-ea"/>
                          <a:cs typeface="+mn-cs"/>
                        </a:rPr>
                        <a:t>@Nested</a:t>
                      </a:r>
                      <a:endParaRPr lang="en-US" dirty="0"/>
                    </a:p>
                  </a:txBody>
                  <a:tcPr/>
                </a:tc>
                <a:tc>
                  <a:txBody>
                    <a:bodyPr/>
                    <a:lstStyle/>
                    <a:p>
                      <a:r>
                        <a:rPr lang="en-IN" b="0" i="0" dirty="0">
                          <a:solidFill>
                            <a:schemeClr val="dk1"/>
                          </a:solidFill>
                          <a:effectLst/>
                          <a:latin typeface="+mn-lt"/>
                          <a:ea typeface="+mn-ea"/>
                          <a:cs typeface="+mn-cs"/>
                        </a:rPr>
                        <a:t>Used to create nested test classes</a:t>
                      </a:r>
                      <a:endParaRPr lang="en-US" dirty="0"/>
                    </a:p>
                  </a:txBody>
                  <a:tcPr/>
                </a:tc>
                <a:extLst>
                  <a:ext uri="{0D108BD9-81ED-4DB2-BD59-A6C34878D82A}">
                    <a16:rowId xmlns:a16="http://schemas.microsoft.com/office/drawing/2014/main" val="3589023966"/>
                  </a:ext>
                </a:extLst>
              </a:tr>
              <a:tr h="370840">
                <a:tc>
                  <a:txBody>
                    <a:bodyPr/>
                    <a:lstStyle/>
                    <a:p>
                      <a:r>
                        <a:rPr lang="en-IN" b="0" i="0" dirty="0">
                          <a:solidFill>
                            <a:schemeClr val="dk1"/>
                          </a:solidFill>
                          <a:effectLst/>
                          <a:latin typeface="+mn-lt"/>
                          <a:ea typeface="+mn-ea"/>
                          <a:cs typeface="+mn-cs"/>
                        </a:rPr>
                        <a:t>@Tag</a:t>
                      </a:r>
                      <a:endParaRPr lang="en-US" dirty="0"/>
                    </a:p>
                  </a:txBody>
                  <a:tcPr/>
                </a:tc>
                <a:tc>
                  <a:txBody>
                    <a:bodyPr/>
                    <a:lstStyle/>
                    <a:p>
                      <a:r>
                        <a:rPr lang="en-IN" b="0" i="0" dirty="0">
                          <a:solidFill>
                            <a:schemeClr val="dk1"/>
                          </a:solidFill>
                          <a:effectLst/>
                          <a:latin typeface="+mn-lt"/>
                          <a:ea typeface="+mn-ea"/>
                          <a:cs typeface="+mn-cs"/>
                        </a:rPr>
                        <a:t>Mark test methods or test classes with tags for test discovering and filtering</a:t>
                      </a:r>
                      <a:endParaRPr lang="en-US" dirty="0"/>
                    </a:p>
                  </a:txBody>
                  <a:tcPr/>
                </a:tc>
                <a:extLst>
                  <a:ext uri="{0D108BD9-81ED-4DB2-BD59-A6C34878D82A}">
                    <a16:rowId xmlns:a16="http://schemas.microsoft.com/office/drawing/2014/main" val="1943858837"/>
                  </a:ext>
                </a:extLst>
              </a:tr>
              <a:tr h="370840">
                <a:tc>
                  <a:txBody>
                    <a:bodyPr/>
                    <a:lstStyle/>
                    <a:p>
                      <a:r>
                        <a:rPr lang="en-IN" b="0" i="0" dirty="0">
                          <a:solidFill>
                            <a:schemeClr val="dk1"/>
                          </a:solidFill>
                          <a:effectLst/>
                          <a:latin typeface="+mn-lt"/>
                          <a:ea typeface="+mn-ea"/>
                          <a:cs typeface="+mn-cs"/>
                        </a:rPr>
                        <a:t>@Disabled</a:t>
                      </a:r>
                      <a:endParaRPr lang="en-US" dirty="0"/>
                    </a:p>
                  </a:txBody>
                  <a:tcPr/>
                </a:tc>
                <a:tc>
                  <a:txBody>
                    <a:bodyPr/>
                    <a:lstStyle/>
                    <a:p>
                      <a:r>
                        <a:rPr lang="en-IN" b="0" i="0" dirty="0">
                          <a:solidFill>
                            <a:schemeClr val="dk1"/>
                          </a:solidFill>
                          <a:effectLst/>
                          <a:latin typeface="+mn-lt"/>
                          <a:ea typeface="+mn-ea"/>
                          <a:cs typeface="+mn-cs"/>
                        </a:rPr>
                        <a:t>It is used to disable or ignore a test class or method from test suite.</a:t>
                      </a:r>
                      <a:endParaRPr lang="en-US" dirty="0"/>
                    </a:p>
                  </a:txBody>
                  <a:tcPr/>
                </a:tc>
                <a:extLst>
                  <a:ext uri="{0D108BD9-81ED-4DB2-BD59-A6C34878D82A}">
                    <a16:rowId xmlns:a16="http://schemas.microsoft.com/office/drawing/2014/main" val="3394790842"/>
                  </a:ext>
                </a:extLst>
              </a:tr>
              <a:tr h="370840">
                <a:tc>
                  <a:txBody>
                    <a:bodyPr/>
                    <a:lstStyle/>
                    <a:p>
                      <a:r>
                        <a:rPr lang="en-IN" b="0" i="0" dirty="0">
                          <a:solidFill>
                            <a:schemeClr val="dk1"/>
                          </a:solidFill>
                          <a:effectLst/>
                          <a:latin typeface="+mn-lt"/>
                          <a:ea typeface="+mn-ea"/>
                          <a:cs typeface="+mn-cs"/>
                        </a:rPr>
                        <a:t>@TestFactory</a:t>
                      </a:r>
                      <a:endParaRPr lang="en-US" dirty="0"/>
                    </a:p>
                  </a:txBody>
                  <a:tcPr/>
                </a:tc>
                <a:tc>
                  <a:txBody>
                    <a:bodyPr/>
                    <a:lstStyle/>
                    <a:p>
                      <a:r>
                        <a:rPr lang="en-IN" b="0" i="0" dirty="0">
                          <a:solidFill>
                            <a:schemeClr val="dk1"/>
                          </a:solidFill>
                          <a:effectLst/>
                          <a:latin typeface="+mn-lt"/>
                          <a:ea typeface="+mn-ea"/>
                          <a:cs typeface="+mn-cs"/>
                        </a:rPr>
                        <a:t>Mark a method is a test factory for dynamic tests</a:t>
                      </a:r>
                      <a:endParaRPr lang="en-US" dirty="0"/>
                    </a:p>
                  </a:txBody>
                  <a:tcPr/>
                </a:tc>
                <a:extLst>
                  <a:ext uri="{0D108BD9-81ED-4DB2-BD59-A6C34878D82A}">
                    <a16:rowId xmlns:a16="http://schemas.microsoft.com/office/drawing/2014/main" val="1272807052"/>
                  </a:ext>
                </a:extLst>
              </a:tr>
            </a:tbl>
          </a:graphicData>
        </a:graphic>
      </p:graphicFrame>
      <p:sp>
        <p:nvSpPr>
          <p:cNvPr id="19" name="TextBox 18">
            <a:extLst>
              <a:ext uri="{FF2B5EF4-FFF2-40B4-BE49-F238E27FC236}">
                <a16:creationId xmlns:a16="http://schemas.microsoft.com/office/drawing/2014/main" id="{1F89FAAF-710D-DA4D-ADEF-A154873139AF}"/>
              </a:ext>
            </a:extLst>
          </p:cNvPr>
          <p:cNvSpPr txBox="1"/>
          <p:nvPr/>
        </p:nvSpPr>
        <p:spPr>
          <a:xfrm>
            <a:off x="10176598" y="496808"/>
            <a:ext cx="1697901"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Check </a:t>
            </a:r>
            <a:r>
              <a:rPr lang="en-US" dirty="0">
                <a:latin typeface="Arial" panose="020B0604020202020204" pitchFamily="34" charset="0"/>
                <a:cs typeface="Arial" panose="020B0604020202020204" pitchFamily="34" charset="0"/>
                <a:hlinkClick r:id="rId2"/>
              </a:rPr>
              <a:t>Full List</a:t>
            </a:r>
            <a:endParaRPr lang="en-US" dirty="0">
              <a:latin typeface="Arial" panose="020B0604020202020204" pitchFamily="34" charset="0"/>
              <a:cs typeface="Arial" panose="020B0604020202020204" pitchFamily="34" charset="0"/>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91301" y="444500"/>
            <a:ext cx="2635885" cy="391160"/>
          </a:xfrm>
          <a:prstGeom prst="rect">
            <a:avLst/>
          </a:prstGeom>
        </p:spPr>
        <p:txBody>
          <a:bodyPr vert="horz" wrap="square" lIns="0" tIns="12700" rIns="0" bIns="0" rtlCol="0">
            <a:spAutoFit/>
          </a:bodyPr>
          <a:lstStyle/>
          <a:p>
            <a:pPr marL="12700">
              <a:lnSpc>
                <a:spcPct val="100000"/>
              </a:lnSpc>
              <a:spcBef>
                <a:spcPts val="100"/>
              </a:spcBef>
            </a:pPr>
            <a:r>
              <a:rPr lang="en-US" sz="2400" dirty="0">
                <a:solidFill>
                  <a:srgbClr val="000000"/>
                </a:solidFill>
              </a:rPr>
              <a:t>Assertion</a:t>
            </a:r>
            <a:endParaRPr sz="2400" dirty="0"/>
          </a:p>
        </p:txBody>
      </p:sp>
      <p:sp>
        <p:nvSpPr>
          <p:cNvPr id="16" name="object 16"/>
          <p:cNvSpPr txBox="1">
            <a:spLocks noGrp="1"/>
          </p:cNvSpPr>
          <p:nvPr>
            <p:ph type="sldNum" sz="quarter" idx="7"/>
          </p:nvPr>
        </p:nvSpPr>
        <p:spPr>
          <a:prstGeom prst="rect">
            <a:avLst/>
          </a:prstGeom>
        </p:spPr>
        <p:txBody>
          <a:bodyPr vert="horz" wrap="square" lIns="0" tIns="1905" rIns="0" bIns="0" rtlCol="0">
            <a:spAutoFit/>
          </a:bodyPr>
          <a:lstStyle/>
          <a:p>
            <a:pPr marL="38100">
              <a:lnSpc>
                <a:spcPct val="100000"/>
              </a:lnSpc>
              <a:spcBef>
                <a:spcPts val="15"/>
              </a:spcBef>
            </a:pPr>
            <a:fld id="{81D60167-4931-47E6-BA6A-407CBD079E47}" type="slidenum">
              <a:rPr dirty="0"/>
              <a:t>29</a:t>
            </a:fld>
            <a:endParaRPr dirty="0"/>
          </a:p>
        </p:txBody>
      </p:sp>
      <p:sp>
        <p:nvSpPr>
          <p:cNvPr id="17" name="object 17"/>
          <p:cNvSpPr txBox="1">
            <a:spLocks noGrp="1"/>
          </p:cNvSpPr>
          <p:nvPr>
            <p:ph type="ftr" sz="quarter" idx="5"/>
          </p:nvPr>
        </p:nvSpPr>
        <p:spPr>
          <a:prstGeom prst="rect">
            <a:avLst/>
          </a:prstGeom>
        </p:spPr>
        <p:txBody>
          <a:bodyPr vert="horz" wrap="square" lIns="0" tIns="5080" rIns="0" bIns="0" rtlCol="0">
            <a:spAutoFit/>
          </a:bodyPr>
          <a:lstStyle/>
          <a:p>
            <a:pPr marL="12700">
              <a:lnSpc>
                <a:spcPct val="100000"/>
              </a:lnSpc>
              <a:spcBef>
                <a:spcPts val="40"/>
              </a:spcBef>
            </a:pPr>
            <a:r>
              <a:rPr dirty="0"/>
              <a:t>©</a:t>
            </a:r>
            <a:r>
              <a:rPr spc="50" dirty="0"/>
              <a:t> </a:t>
            </a:r>
            <a:r>
              <a:rPr dirty="0"/>
              <a:t>2020</a:t>
            </a:r>
            <a:r>
              <a:rPr spc="-5" dirty="0"/>
              <a:t> SAP SE </a:t>
            </a:r>
            <a:r>
              <a:rPr dirty="0"/>
              <a:t>or</a:t>
            </a:r>
            <a:r>
              <a:rPr spc="-5" dirty="0"/>
              <a:t> </a:t>
            </a:r>
            <a:r>
              <a:rPr dirty="0"/>
              <a:t>an</a:t>
            </a:r>
            <a:r>
              <a:rPr spc="-5" dirty="0"/>
              <a:t> SAP affiliate </a:t>
            </a:r>
            <a:r>
              <a:rPr dirty="0"/>
              <a:t>company.</a:t>
            </a:r>
            <a:r>
              <a:rPr spc="-10" dirty="0"/>
              <a:t> </a:t>
            </a:r>
            <a:r>
              <a:rPr spc="-5" dirty="0"/>
              <a:t>All</a:t>
            </a:r>
            <a:r>
              <a:rPr dirty="0"/>
              <a:t> </a:t>
            </a:r>
            <a:r>
              <a:rPr spc="-5" dirty="0"/>
              <a:t>rights </a:t>
            </a:r>
            <a:r>
              <a:rPr dirty="0"/>
              <a:t>reserved.</a:t>
            </a:r>
            <a:r>
              <a:rPr spc="155" dirty="0"/>
              <a:t> </a:t>
            </a:r>
            <a:r>
              <a:rPr spc="-445" dirty="0"/>
              <a:t>ǀ</a:t>
            </a:r>
            <a:r>
              <a:rPr spc="310" dirty="0"/>
              <a:t> </a:t>
            </a:r>
            <a:r>
              <a:rPr spc="-5" dirty="0"/>
              <a:t>INTERNAL</a:t>
            </a:r>
          </a:p>
        </p:txBody>
      </p:sp>
      <p:sp>
        <p:nvSpPr>
          <p:cNvPr id="3" name="TextBox 2">
            <a:extLst>
              <a:ext uri="{FF2B5EF4-FFF2-40B4-BE49-F238E27FC236}">
                <a16:creationId xmlns:a16="http://schemas.microsoft.com/office/drawing/2014/main" id="{9D925F34-8FD6-AC4C-81D7-003261FE2BA6}"/>
              </a:ext>
            </a:extLst>
          </p:cNvPr>
          <p:cNvSpPr txBox="1"/>
          <p:nvPr/>
        </p:nvSpPr>
        <p:spPr>
          <a:xfrm>
            <a:off x="386429" y="1066800"/>
            <a:ext cx="11226800" cy="646331"/>
          </a:xfrm>
          <a:prstGeom prst="rect">
            <a:avLst/>
          </a:prstGeom>
          <a:noFill/>
        </p:spPr>
        <p:txBody>
          <a:bodyPr wrap="square" rtlCol="0">
            <a:spAutoFit/>
          </a:bodyPr>
          <a:lstStyle/>
          <a:p>
            <a:r>
              <a:rPr lang="en-IN" b="1" dirty="0">
                <a:latin typeface="Arial" panose="020B0604020202020204" pitchFamily="34" charset="0"/>
                <a:cs typeface="Arial" panose="020B0604020202020204" pitchFamily="34" charset="0"/>
              </a:rPr>
              <a:t>JUnit 5 assertions</a:t>
            </a:r>
            <a:r>
              <a:rPr lang="en-IN" dirty="0">
                <a:latin typeface="Arial" panose="020B0604020202020204" pitchFamily="34" charset="0"/>
                <a:cs typeface="Arial" panose="020B0604020202020204" pitchFamily="34" charset="0"/>
              </a:rPr>
              <a:t> help in validating the expected output with actual output of a testcase. All JUnit Jupiter assertions are static methods in the </a:t>
            </a:r>
            <a:r>
              <a:rPr lang="en-IN" u="sng" dirty="0">
                <a:latin typeface="Arial" panose="020B0604020202020204" pitchFamily="34" charset="0"/>
                <a:cs typeface="Arial" panose="020B0604020202020204" pitchFamily="34" charset="0"/>
                <a:hlinkClick r:id="rId2"/>
              </a:rPr>
              <a:t>org.junit.jupiter.api.Assertions</a:t>
            </a:r>
            <a:r>
              <a:rPr lang="en-IN" dirty="0">
                <a:latin typeface="Arial" panose="020B0604020202020204" pitchFamily="34" charset="0"/>
                <a:cs typeface="Arial" panose="020B0604020202020204" pitchFamily="34" charset="0"/>
              </a:rPr>
              <a:t> class.</a:t>
            </a:r>
            <a:endParaRPr lang="en-US"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1A30BACE-BE7F-1648-A325-E3C666C47F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2386" y="1981781"/>
            <a:ext cx="5716013" cy="2006987"/>
          </a:xfrm>
          <a:prstGeom prst="rect">
            <a:avLst/>
          </a:prstGeom>
        </p:spPr>
      </p:pic>
      <p:pic>
        <p:nvPicPr>
          <p:cNvPr id="7" name="Picture 6">
            <a:extLst>
              <a:ext uri="{FF2B5EF4-FFF2-40B4-BE49-F238E27FC236}">
                <a16:creationId xmlns:a16="http://schemas.microsoft.com/office/drawing/2014/main" id="{7CD09298-3C41-7842-BE00-9768995ADC0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9401" y="4285762"/>
            <a:ext cx="5716013" cy="2050620"/>
          </a:xfrm>
          <a:prstGeom prst="rect">
            <a:avLst/>
          </a:prstGeom>
        </p:spPr>
      </p:pic>
      <p:pic>
        <p:nvPicPr>
          <p:cNvPr id="9" name="Picture 8">
            <a:extLst>
              <a:ext uri="{FF2B5EF4-FFF2-40B4-BE49-F238E27FC236}">
                <a16:creationId xmlns:a16="http://schemas.microsoft.com/office/drawing/2014/main" id="{38E69A89-1EC0-2249-8FA3-6D6F4FA2134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77000" y="1980036"/>
            <a:ext cx="5611215" cy="1865729"/>
          </a:xfrm>
          <a:prstGeom prst="rect">
            <a:avLst/>
          </a:prstGeom>
        </p:spPr>
      </p:pic>
      <p:pic>
        <p:nvPicPr>
          <p:cNvPr id="13" name="Picture 12">
            <a:extLst>
              <a:ext uri="{FF2B5EF4-FFF2-40B4-BE49-F238E27FC236}">
                <a16:creationId xmlns:a16="http://schemas.microsoft.com/office/drawing/2014/main" id="{F4977E8D-9557-4042-9BC6-A363DC4AFC5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10400" y="4001468"/>
            <a:ext cx="3352800" cy="2714466"/>
          </a:xfrm>
          <a:prstGeom prst="rect">
            <a:avLst/>
          </a:prstGeom>
        </p:spPr>
      </p:pic>
    </p:spTree>
    <p:extLst>
      <p:ext uri="{BB962C8B-B14F-4D97-AF65-F5344CB8AC3E}">
        <p14:creationId xmlns:p14="http://schemas.microsoft.com/office/powerpoint/2010/main" val="5204708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3">
            <a:extLst>
              <a:ext uri="{FF2B5EF4-FFF2-40B4-BE49-F238E27FC236}">
                <a16:creationId xmlns:a16="http://schemas.microsoft.com/office/drawing/2014/main" id="{F84B2E13-5470-3F4D-AA39-05BB8A601C21}"/>
              </a:ext>
            </a:extLst>
          </p:cNvPr>
          <p:cNvSpPr txBox="1">
            <a:spLocks noGrp="1"/>
          </p:cNvSpPr>
          <p:nvPr>
            <p:ph type="title"/>
          </p:nvPr>
        </p:nvSpPr>
        <p:spPr>
          <a:xfrm>
            <a:off x="4055650" y="2667000"/>
            <a:ext cx="4080699" cy="843821"/>
          </a:xfrm>
          <a:prstGeom prst="rect">
            <a:avLst/>
          </a:prstGeom>
        </p:spPr>
        <p:txBody>
          <a:bodyPr vert="horz" wrap="square" lIns="0" tIns="12700" rIns="0" bIns="0" rtlCol="0">
            <a:spAutoFit/>
          </a:bodyPr>
          <a:lstStyle/>
          <a:p>
            <a:pPr marL="12700">
              <a:lnSpc>
                <a:spcPct val="100000"/>
              </a:lnSpc>
              <a:spcBef>
                <a:spcPts val="100"/>
              </a:spcBef>
            </a:pPr>
            <a:r>
              <a:rPr lang="en-US" sz="5400" spc="-5" dirty="0">
                <a:solidFill>
                  <a:srgbClr val="000000"/>
                </a:solidFill>
              </a:rPr>
              <a:t>Build Tools</a:t>
            </a:r>
            <a:endParaRPr sz="5400" dirty="0"/>
          </a:p>
        </p:txBody>
      </p:sp>
    </p:spTree>
    <p:extLst>
      <p:ext uri="{BB962C8B-B14F-4D97-AF65-F5344CB8AC3E}">
        <p14:creationId xmlns:p14="http://schemas.microsoft.com/office/powerpoint/2010/main" val="113168616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91301" y="444500"/>
            <a:ext cx="2635885" cy="382156"/>
          </a:xfrm>
          <a:prstGeom prst="rect">
            <a:avLst/>
          </a:prstGeom>
        </p:spPr>
        <p:txBody>
          <a:bodyPr vert="horz" wrap="square" lIns="0" tIns="12700" rIns="0" bIns="0" rtlCol="0">
            <a:spAutoFit/>
          </a:bodyPr>
          <a:lstStyle/>
          <a:p>
            <a:pPr marL="12700">
              <a:lnSpc>
                <a:spcPct val="100000"/>
              </a:lnSpc>
              <a:spcBef>
                <a:spcPts val="100"/>
              </a:spcBef>
            </a:pPr>
            <a:r>
              <a:rPr lang="en-US" sz="2400" dirty="0">
                <a:solidFill>
                  <a:srgbClr val="000000"/>
                </a:solidFill>
              </a:rPr>
              <a:t>Assumption</a:t>
            </a:r>
            <a:endParaRPr sz="2400" dirty="0"/>
          </a:p>
        </p:txBody>
      </p:sp>
      <p:sp>
        <p:nvSpPr>
          <p:cNvPr id="16" name="object 16"/>
          <p:cNvSpPr txBox="1">
            <a:spLocks noGrp="1"/>
          </p:cNvSpPr>
          <p:nvPr>
            <p:ph type="sldNum" sz="quarter" idx="7"/>
          </p:nvPr>
        </p:nvSpPr>
        <p:spPr>
          <a:prstGeom prst="rect">
            <a:avLst/>
          </a:prstGeom>
        </p:spPr>
        <p:txBody>
          <a:bodyPr vert="horz" wrap="square" lIns="0" tIns="1905" rIns="0" bIns="0" rtlCol="0">
            <a:spAutoFit/>
          </a:bodyPr>
          <a:lstStyle/>
          <a:p>
            <a:pPr marL="38100">
              <a:lnSpc>
                <a:spcPct val="100000"/>
              </a:lnSpc>
              <a:spcBef>
                <a:spcPts val="15"/>
              </a:spcBef>
            </a:pPr>
            <a:fld id="{81D60167-4931-47E6-BA6A-407CBD079E47}" type="slidenum">
              <a:rPr dirty="0"/>
              <a:t>30</a:t>
            </a:fld>
            <a:endParaRPr dirty="0"/>
          </a:p>
        </p:txBody>
      </p:sp>
      <p:sp>
        <p:nvSpPr>
          <p:cNvPr id="17" name="object 17"/>
          <p:cNvSpPr txBox="1">
            <a:spLocks noGrp="1"/>
          </p:cNvSpPr>
          <p:nvPr>
            <p:ph type="ftr" sz="quarter" idx="5"/>
          </p:nvPr>
        </p:nvSpPr>
        <p:spPr>
          <a:prstGeom prst="rect">
            <a:avLst/>
          </a:prstGeom>
        </p:spPr>
        <p:txBody>
          <a:bodyPr vert="horz" wrap="square" lIns="0" tIns="5080" rIns="0" bIns="0" rtlCol="0">
            <a:spAutoFit/>
          </a:bodyPr>
          <a:lstStyle/>
          <a:p>
            <a:pPr marL="12700">
              <a:lnSpc>
                <a:spcPct val="100000"/>
              </a:lnSpc>
              <a:spcBef>
                <a:spcPts val="40"/>
              </a:spcBef>
            </a:pPr>
            <a:r>
              <a:rPr dirty="0"/>
              <a:t>©</a:t>
            </a:r>
            <a:r>
              <a:rPr spc="50" dirty="0"/>
              <a:t> </a:t>
            </a:r>
            <a:r>
              <a:rPr dirty="0"/>
              <a:t>2020</a:t>
            </a:r>
            <a:r>
              <a:rPr spc="-5" dirty="0"/>
              <a:t> SAP SE </a:t>
            </a:r>
            <a:r>
              <a:rPr dirty="0"/>
              <a:t>or</a:t>
            </a:r>
            <a:r>
              <a:rPr spc="-5" dirty="0"/>
              <a:t> </a:t>
            </a:r>
            <a:r>
              <a:rPr dirty="0"/>
              <a:t>an</a:t>
            </a:r>
            <a:r>
              <a:rPr spc="-5" dirty="0"/>
              <a:t> SAP affiliate </a:t>
            </a:r>
            <a:r>
              <a:rPr dirty="0"/>
              <a:t>company.</a:t>
            </a:r>
            <a:r>
              <a:rPr spc="-10" dirty="0"/>
              <a:t> </a:t>
            </a:r>
            <a:r>
              <a:rPr spc="-5" dirty="0"/>
              <a:t>All</a:t>
            </a:r>
            <a:r>
              <a:rPr dirty="0"/>
              <a:t> </a:t>
            </a:r>
            <a:r>
              <a:rPr spc="-5" dirty="0"/>
              <a:t>rights </a:t>
            </a:r>
            <a:r>
              <a:rPr dirty="0"/>
              <a:t>reserved.</a:t>
            </a:r>
            <a:r>
              <a:rPr spc="155" dirty="0"/>
              <a:t> </a:t>
            </a:r>
            <a:r>
              <a:rPr spc="-445" dirty="0"/>
              <a:t>ǀ</a:t>
            </a:r>
            <a:r>
              <a:rPr spc="310" dirty="0"/>
              <a:t> </a:t>
            </a:r>
            <a:r>
              <a:rPr spc="-5" dirty="0"/>
              <a:t>INTERNAL</a:t>
            </a:r>
          </a:p>
        </p:txBody>
      </p:sp>
      <p:sp>
        <p:nvSpPr>
          <p:cNvPr id="3" name="TextBox 2">
            <a:extLst>
              <a:ext uri="{FF2B5EF4-FFF2-40B4-BE49-F238E27FC236}">
                <a16:creationId xmlns:a16="http://schemas.microsoft.com/office/drawing/2014/main" id="{9D925F34-8FD6-AC4C-81D7-003261FE2BA6}"/>
              </a:ext>
            </a:extLst>
          </p:cNvPr>
          <p:cNvSpPr txBox="1"/>
          <p:nvPr/>
        </p:nvSpPr>
        <p:spPr>
          <a:xfrm>
            <a:off x="386429" y="1066800"/>
            <a:ext cx="11226800" cy="923330"/>
          </a:xfrm>
          <a:prstGeom prst="rect">
            <a:avLst/>
          </a:prstGeom>
          <a:noFill/>
        </p:spPr>
        <p:txBody>
          <a:bodyPr wrap="square" rtlCol="0">
            <a:spAutoFit/>
          </a:bodyPr>
          <a:lstStyle/>
          <a:p>
            <a:r>
              <a:rPr lang="en-IN" b="1" dirty="0"/>
              <a:t>JUnit 5 Assumptions</a:t>
            </a:r>
            <a:r>
              <a:rPr lang="en-IN" dirty="0"/>
              <a:t> class provides static methods to support conditional test execution based on assumptions. A failed assumption results in a test being aborted. JUnit Jupiter </a:t>
            </a:r>
            <a:r>
              <a:rPr lang="en-IN" dirty="0">
                <a:hlinkClick r:id="rId2"/>
              </a:rPr>
              <a:t>Assumptions</a:t>
            </a:r>
            <a:r>
              <a:rPr lang="en-IN" dirty="0"/>
              <a:t> class has following such methods: assumeFalse(), assumeTrue(), assumingThat​()</a:t>
            </a:r>
            <a:endParaRPr lang="en-US"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C4389F2-31E8-BE48-9427-9C54C0E772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30413" y="3844378"/>
            <a:ext cx="6386332" cy="1350469"/>
          </a:xfrm>
          <a:prstGeom prst="rect">
            <a:avLst/>
          </a:prstGeom>
        </p:spPr>
      </p:pic>
      <p:pic>
        <p:nvPicPr>
          <p:cNvPr id="10" name="Picture 9">
            <a:extLst>
              <a:ext uri="{FF2B5EF4-FFF2-40B4-BE49-F238E27FC236}">
                <a16:creationId xmlns:a16="http://schemas.microsoft.com/office/drawing/2014/main" id="{3FD4673C-3B07-9D4A-BB93-F8A99D9C3F4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6429" y="2250535"/>
            <a:ext cx="11261945" cy="1350469"/>
          </a:xfrm>
          <a:prstGeom prst="rect">
            <a:avLst/>
          </a:prstGeom>
        </p:spPr>
      </p:pic>
      <p:pic>
        <p:nvPicPr>
          <p:cNvPr id="15" name="Picture 14">
            <a:extLst>
              <a:ext uri="{FF2B5EF4-FFF2-40B4-BE49-F238E27FC236}">
                <a16:creationId xmlns:a16="http://schemas.microsoft.com/office/drawing/2014/main" id="{0854923C-2571-CE44-A1ED-C0F65851A0E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6429" y="3844379"/>
            <a:ext cx="5278756" cy="1718221"/>
          </a:xfrm>
          <a:prstGeom prst="rect">
            <a:avLst/>
          </a:prstGeom>
        </p:spPr>
      </p:pic>
    </p:spTree>
    <p:extLst>
      <p:ext uri="{BB962C8B-B14F-4D97-AF65-F5344CB8AC3E}">
        <p14:creationId xmlns:p14="http://schemas.microsoft.com/office/powerpoint/2010/main" val="14459919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bject 4"/>
          <p:cNvSpPr txBox="1">
            <a:spLocks noGrp="1"/>
          </p:cNvSpPr>
          <p:nvPr>
            <p:ph type="sldNum" sz="quarter" idx="7"/>
          </p:nvPr>
        </p:nvSpPr>
        <p:spPr>
          <a:prstGeom prst="rect">
            <a:avLst/>
          </a:prstGeom>
        </p:spPr>
        <p:txBody>
          <a:bodyPr vert="horz" wrap="square" lIns="0" tIns="1905" rIns="0" bIns="0" rtlCol="0">
            <a:spAutoFit/>
          </a:bodyPr>
          <a:lstStyle/>
          <a:p>
            <a:pPr marL="38100">
              <a:lnSpc>
                <a:spcPct val="100000"/>
              </a:lnSpc>
              <a:spcBef>
                <a:spcPts val="15"/>
              </a:spcBef>
            </a:pPr>
            <a:fld id="{81D60167-4931-47E6-BA6A-407CBD079E47}" type="slidenum">
              <a:rPr dirty="0"/>
              <a:t>31</a:t>
            </a:fld>
            <a:endParaRPr dirty="0"/>
          </a:p>
        </p:txBody>
      </p:sp>
      <p:sp>
        <p:nvSpPr>
          <p:cNvPr id="5" name="object 5"/>
          <p:cNvSpPr txBox="1">
            <a:spLocks noGrp="1"/>
          </p:cNvSpPr>
          <p:nvPr>
            <p:ph type="ftr" sz="quarter" idx="5"/>
          </p:nvPr>
        </p:nvSpPr>
        <p:spPr>
          <a:prstGeom prst="rect">
            <a:avLst/>
          </a:prstGeom>
        </p:spPr>
        <p:txBody>
          <a:bodyPr vert="horz" wrap="square" lIns="0" tIns="5080" rIns="0" bIns="0" rtlCol="0">
            <a:spAutoFit/>
          </a:bodyPr>
          <a:lstStyle/>
          <a:p>
            <a:pPr marL="12700">
              <a:lnSpc>
                <a:spcPct val="100000"/>
              </a:lnSpc>
              <a:spcBef>
                <a:spcPts val="40"/>
              </a:spcBef>
            </a:pPr>
            <a:r>
              <a:rPr dirty="0"/>
              <a:t>©</a:t>
            </a:r>
            <a:r>
              <a:rPr spc="50" dirty="0"/>
              <a:t> </a:t>
            </a:r>
            <a:r>
              <a:rPr dirty="0"/>
              <a:t>2020</a:t>
            </a:r>
            <a:r>
              <a:rPr spc="-5" dirty="0"/>
              <a:t> SAP SE </a:t>
            </a:r>
            <a:r>
              <a:rPr dirty="0"/>
              <a:t>or</a:t>
            </a:r>
            <a:r>
              <a:rPr spc="-5" dirty="0"/>
              <a:t> </a:t>
            </a:r>
            <a:r>
              <a:rPr dirty="0"/>
              <a:t>an</a:t>
            </a:r>
            <a:r>
              <a:rPr spc="-5" dirty="0"/>
              <a:t> SAP affiliate </a:t>
            </a:r>
            <a:r>
              <a:rPr dirty="0"/>
              <a:t>company.</a:t>
            </a:r>
            <a:r>
              <a:rPr spc="-10" dirty="0"/>
              <a:t> </a:t>
            </a:r>
            <a:r>
              <a:rPr spc="-5" dirty="0"/>
              <a:t>All</a:t>
            </a:r>
            <a:r>
              <a:rPr dirty="0"/>
              <a:t> </a:t>
            </a:r>
            <a:r>
              <a:rPr spc="-5" dirty="0"/>
              <a:t>rights </a:t>
            </a:r>
            <a:r>
              <a:rPr dirty="0"/>
              <a:t>reserved.</a:t>
            </a:r>
            <a:r>
              <a:rPr spc="155" dirty="0"/>
              <a:t> </a:t>
            </a:r>
            <a:r>
              <a:rPr spc="-445" dirty="0"/>
              <a:t>ǀ</a:t>
            </a:r>
            <a:r>
              <a:rPr spc="310" dirty="0"/>
              <a:t> </a:t>
            </a:r>
            <a:r>
              <a:rPr spc="-5" dirty="0"/>
              <a:t>INTERNAL</a:t>
            </a:r>
          </a:p>
        </p:txBody>
      </p:sp>
      <p:sp>
        <p:nvSpPr>
          <p:cNvPr id="2" name="object 2"/>
          <p:cNvSpPr txBox="1"/>
          <p:nvPr/>
        </p:nvSpPr>
        <p:spPr>
          <a:xfrm>
            <a:off x="491301" y="1693164"/>
            <a:ext cx="11203940" cy="3906198"/>
          </a:xfrm>
          <a:prstGeom prst="rect">
            <a:avLst/>
          </a:prstGeom>
        </p:spPr>
        <p:txBody>
          <a:bodyPr vert="horz" wrap="square" lIns="0" tIns="12700" rIns="0" bIns="0" rtlCol="0">
            <a:spAutoFit/>
          </a:bodyPr>
          <a:lstStyle/>
          <a:p>
            <a:pPr marL="355600" indent="-342900">
              <a:lnSpc>
                <a:spcPct val="100000"/>
              </a:lnSpc>
              <a:spcBef>
                <a:spcPts val="100"/>
              </a:spcBef>
              <a:buClr>
                <a:srgbClr val="F0AB00"/>
              </a:buClr>
              <a:buSzPct val="80000"/>
              <a:buFont typeface="Wingdings"/>
              <a:buChar char=""/>
              <a:tabLst>
                <a:tab pos="354965" algn="l"/>
                <a:tab pos="355600" algn="l"/>
                <a:tab pos="2526665" algn="l"/>
              </a:tabLst>
            </a:pPr>
            <a:r>
              <a:rPr sz="2000" dirty="0">
                <a:latin typeface="Arial MT"/>
                <a:cs typeface="Arial MT"/>
              </a:rPr>
              <a:t>Junit</a:t>
            </a:r>
            <a:r>
              <a:rPr sz="2000" spc="-10" dirty="0">
                <a:latin typeface="Arial MT"/>
                <a:cs typeface="Arial MT"/>
              </a:rPr>
              <a:t> </a:t>
            </a:r>
            <a:r>
              <a:rPr sz="2000" dirty="0">
                <a:latin typeface="Arial MT"/>
                <a:cs typeface="Arial MT"/>
              </a:rPr>
              <a:t>User</a:t>
            </a:r>
            <a:r>
              <a:rPr sz="2000" spc="-5" dirty="0">
                <a:latin typeface="Arial MT"/>
                <a:cs typeface="Arial MT"/>
              </a:rPr>
              <a:t> Guide </a:t>
            </a:r>
            <a:r>
              <a:rPr sz="2000" dirty="0">
                <a:latin typeface="Arial MT"/>
                <a:cs typeface="Arial MT"/>
              </a:rPr>
              <a:t>:	</a:t>
            </a:r>
            <a:r>
              <a:rPr lang="en-IN" sz="2000" dirty="0">
                <a:latin typeface="Arial MT"/>
                <a:cs typeface="Arial MT"/>
                <a:hlinkClick r:id="rId2"/>
              </a:rPr>
              <a:t>https://junit.org/junit5/docs/current/user-guide/</a:t>
            </a:r>
            <a:endParaRPr lang="en-IN" sz="2000" dirty="0">
              <a:latin typeface="Arial MT"/>
              <a:cs typeface="Arial MT"/>
            </a:endParaRPr>
          </a:p>
          <a:p>
            <a:pPr marL="355600" indent="-342900">
              <a:lnSpc>
                <a:spcPct val="100000"/>
              </a:lnSpc>
              <a:spcBef>
                <a:spcPts val="100"/>
              </a:spcBef>
              <a:buClr>
                <a:srgbClr val="F0AB00"/>
              </a:buClr>
              <a:buSzPct val="80000"/>
              <a:buFont typeface="Wingdings"/>
              <a:buChar char=""/>
              <a:tabLst>
                <a:tab pos="354965" algn="l"/>
                <a:tab pos="355600" algn="l"/>
                <a:tab pos="2526665" algn="l"/>
              </a:tabLst>
            </a:pPr>
            <a:r>
              <a:rPr sz="2000" dirty="0">
                <a:latin typeface="Arial MT"/>
                <a:cs typeface="Arial MT"/>
              </a:rPr>
              <a:t>Junit</a:t>
            </a:r>
            <a:r>
              <a:rPr sz="2000" spc="5" dirty="0">
                <a:latin typeface="Arial MT"/>
                <a:cs typeface="Arial MT"/>
              </a:rPr>
              <a:t> </a:t>
            </a:r>
            <a:r>
              <a:rPr sz="2000" dirty="0">
                <a:latin typeface="Arial MT"/>
                <a:cs typeface="Arial MT"/>
              </a:rPr>
              <a:t>5</a:t>
            </a:r>
            <a:r>
              <a:rPr sz="2000" spc="-105" dirty="0">
                <a:latin typeface="Arial MT"/>
                <a:cs typeface="Arial MT"/>
              </a:rPr>
              <a:t> </a:t>
            </a:r>
            <a:r>
              <a:rPr sz="2000" spc="-5" dirty="0">
                <a:latin typeface="Arial MT"/>
                <a:cs typeface="Arial MT"/>
              </a:rPr>
              <a:t>Assertions</a:t>
            </a:r>
            <a:r>
              <a:rPr sz="2000" spc="10" dirty="0">
                <a:latin typeface="Arial MT"/>
                <a:cs typeface="Arial MT"/>
              </a:rPr>
              <a:t> </a:t>
            </a:r>
            <a:r>
              <a:rPr sz="2000" dirty="0">
                <a:latin typeface="Arial MT"/>
                <a:cs typeface="Arial MT"/>
              </a:rPr>
              <a:t>Doc</a:t>
            </a:r>
            <a:r>
              <a:rPr sz="2000" spc="10" dirty="0">
                <a:latin typeface="Arial MT"/>
                <a:cs typeface="Arial MT"/>
              </a:rPr>
              <a:t> </a:t>
            </a:r>
            <a:r>
              <a:rPr sz="2000" dirty="0">
                <a:latin typeface="Arial MT"/>
                <a:cs typeface="Arial MT"/>
              </a:rPr>
              <a:t>:</a:t>
            </a:r>
            <a:r>
              <a:rPr sz="2000" spc="5" dirty="0">
                <a:solidFill>
                  <a:srgbClr val="008FD3"/>
                </a:solidFill>
                <a:latin typeface="Arial MT"/>
                <a:cs typeface="Arial MT"/>
              </a:rPr>
              <a:t> </a:t>
            </a:r>
            <a:r>
              <a:rPr sz="2000" u="sng" spc="-5" dirty="0">
                <a:solidFill>
                  <a:srgbClr val="008FD3"/>
                </a:solidFill>
                <a:uFill>
                  <a:solidFill>
                    <a:srgbClr val="008FD3"/>
                  </a:solidFill>
                </a:uFill>
                <a:latin typeface="Arial MT"/>
                <a:cs typeface="Arial MT"/>
              </a:rPr>
              <a:t>https://junit.org/junit5/docs/5.0.1/api/org/junit/jupiter/api/Assertions.html</a:t>
            </a:r>
            <a:endParaRPr sz="2000" dirty="0">
              <a:latin typeface="Arial MT"/>
              <a:cs typeface="Arial MT"/>
            </a:endParaRPr>
          </a:p>
          <a:p>
            <a:pPr marL="355600" indent="-342900">
              <a:lnSpc>
                <a:spcPct val="100000"/>
              </a:lnSpc>
              <a:spcBef>
                <a:spcPts val="1610"/>
              </a:spcBef>
              <a:buClr>
                <a:srgbClr val="F0AB00"/>
              </a:buClr>
              <a:buSzPct val="80000"/>
              <a:buFont typeface="Wingdings"/>
              <a:buChar char=""/>
              <a:tabLst>
                <a:tab pos="354965" algn="l"/>
                <a:tab pos="355600" algn="l"/>
              </a:tabLst>
            </a:pPr>
            <a:r>
              <a:rPr sz="2000" dirty="0">
                <a:latin typeface="Arial MT"/>
                <a:cs typeface="Arial MT"/>
              </a:rPr>
              <a:t>Pluralsight</a:t>
            </a:r>
            <a:r>
              <a:rPr sz="2000" spc="-15" dirty="0">
                <a:latin typeface="Arial MT"/>
                <a:cs typeface="Arial MT"/>
              </a:rPr>
              <a:t> </a:t>
            </a:r>
            <a:r>
              <a:rPr sz="2000" spc="-5" dirty="0">
                <a:latin typeface="Arial MT"/>
                <a:cs typeface="Arial MT"/>
              </a:rPr>
              <a:t>Junit5</a:t>
            </a:r>
            <a:r>
              <a:rPr sz="2000" spc="-10" dirty="0">
                <a:latin typeface="Arial MT"/>
                <a:cs typeface="Arial MT"/>
              </a:rPr>
              <a:t> </a:t>
            </a:r>
            <a:r>
              <a:rPr sz="2000" dirty="0">
                <a:latin typeface="Arial MT"/>
                <a:cs typeface="Arial MT"/>
              </a:rPr>
              <a:t>:</a:t>
            </a:r>
            <a:r>
              <a:rPr sz="2000" spc="-10" dirty="0">
                <a:solidFill>
                  <a:srgbClr val="008FD3"/>
                </a:solidFill>
                <a:latin typeface="Arial MT"/>
                <a:cs typeface="Arial MT"/>
              </a:rPr>
              <a:t> </a:t>
            </a:r>
            <a:r>
              <a:rPr sz="2000" u="sng" spc="-5" dirty="0">
                <a:solidFill>
                  <a:srgbClr val="008FD3"/>
                </a:solidFill>
                <a:uFill>
                  <a:solidFill>
                    <a:srgbClr val="008FD3"/>
                  </a:solidFill>
                </a:uFill>
                <a:latin typeface="Arial MT"/>
                <a:cs typeface="Arial MT"/>
              </a:rPr>
              <a:t>https://</a:t>
            </a:r>
            <a:r>
              <a:rPr sz="2000" u="sng" spc="-5" dirty="0">
                <a:solidFill>
                  <a:srgbClr val="008FD3"/>
                </a:solidFill>
                <a:uFill>
                  <a:solidFill>
                    <a:srgbClr val="008FD3"/>
                  </a:solidFill>
                </a:uFill>
                <a:latin typeface="Arial MT"/>
                <a:cs typeface="Arial MT"/>
                <a:hlinkClick r:id="rId3"/>
              </a:rPr>
              <a:t>www.pluralsight.com/courses/junit-5-unit-testing-getting-started</a:t>
            </a:r>
            <a:endParaRPr sz="2000" dirty="0">
              <a:latin typeface="Arial MT"/>
              <a:cs typeface="Arial MT"/>
            </a:endParaRPr>
          </a:p>
          <a:p>
            <a:pPr marL="354965" marR="5080" indent="-342900">
              <a:lnSpc>
                <a:spcPct val="90300"/>
              </a:lnSpc>
              <a:spcBef>
                <a:spcPts val="1720"/>
              </a:spcBef>
              <a:buClr>
                <a:srgbClr val="F0AB00"/>
              </a:buClr>
              <a:buSzPct val="80000"/>
              <a:buFont typeface="Wingdings"/>
              <a:buChar char=""/>
              <a:tabLst>
                <a:tab pos="354965" algn="l"/>
                <a:tab pos="355600" algn="l"/>
              </a:tabLst>
            </a:pPr>
            <a:r>
              <a:rPr sz="2000" dirty="0">
                <a:latin typeface="Arial MT"/>
                <a:cs typeface="Arial MT"/>
              </a:rPr>
              <a:t>Success </a:t>
            </a:r>
            <a:r>
              <a:rPr sz="2000" spc="-5" dirty="0">
                <a:latin typeface="Arial MT"/>
                <a:cs typeface="Arial MT"/>
              </a:rPr>
              <a:t>Map </a:t>
            </a:r>
            <a:r>
              <a:rPr sz="2000" dirty="0">
                <a:latin typeface="Arial MT"/>
                <a:cs typeface="Arial MT"/>
              </a:rPr>
              <a:t>: </a:t>
            </a:r>
            <a:r>
              <a:rPr sz="2000" spc="-5" dirty="0">
                <a:latin typeface="Arial MT"/>
                <a:cs typeface="Arial MT"/>
              </a:rPr>
              <a:t>testing </a:t>
            </a:r>
            <a:r>
              <a:rPr sz="2000" dirty="0">
                <a:latin typeface="Arial MT"/>
                <a:cs typeface="Arial MT"/>
              </a:rPr>
              <a:t>with JUNIT : </a:t>
            </a:r>
            <a:r>
              <a:rPr sz="2000" spc="5" dirty="0">
                <a:solidFill>
                  <a:srgbClr val="008FD3"/>
                </a:solidFill>
                <a:latin typeface="Arial MT"/>
                <a:cs typeface="Arial MT"/>
              </a:rPr>
              <a:t> </a:t>
            </a:r>
            <a:r>
              <a:rPr sz="2000" u="sng" spc="-5" dirty="0">
                <a:solidFill>
                  <a:srgbClr val="008FD3"/>
                </a:solidFill>
                <a:uFill>
                  <a:solidFill>
                    <a:srgbClr val="008FD3"/>
                  </a:solidFill>
                </a:uFill>
                <a:latin typeface="Arial MT"/>
                <a:cs typeface="Arial MT"/>
              </a:rPr>
              <a:t>https://sap.plateau.com/learning/user/deeplink.do?OWASP_CSRFTOKEN=YY9U-ESKR-WR3Q- </a:t>
            </a:r>
            <a:r>
              <a:rPr sz="2000" spc="-545" dirty="0">
                <a:solidFill>
                  <a:srgbClr val="008FD3"/>
                </a:solidFill>
                <a:latin typeface="Arial MT"/>
                <a:cs typeface="Arial MT"/>
              </a:rPr>
              <a:t> </a:t>
            </a:r>
            <a:r>
              <a:rPr sz="2000" u="sng" spc="-15" dirty="0">
                <a:solidFill>
                  <a:srgbClr val="008FD3"/>
                </a:solidFill>
                <a:uFill>
                  <a:solidFill>
                    <a:srgbClr val="008FD3"/>
                  </a:solidFill>
                </a:uFill>
                <a:latin typeface="Arial MT"/>
                <a:cs typeface="Arial MT"/>
              </a:rPr>
              <a:t>BSIY-OCPN-BSJO-OE8Q- </a:t>
            </a:r>
            <a:r>
              <a:rPr sz="2000" spc="-10" dirty="0">
                <a:solidFill>
                  <a:srgbClr val="008FD3"/>
                </a:solidFill>
                <a:latin typeface="Arial MT"/>
                <a:cs typeface="Arial MT"/>
              </a:rPr>
              <a:t> </a:t>
            </a:r>
            <a:r>
              <a:rPr sz="2000" u="sng" spc="-5" dirty="0">
                <a:solidFill>
                  <a:srgbClr val="008FD3"/>
                </a:solidFill>
                <a:uFill>
                  <a:solidFill>
                    <a:srgbClr val="008FD3"/>
                  </a:solidFill>
                </a:uFill>
                <a:latin typeface="Arial MT"/>
                <a:cs typeface="Arial MT"/>
              </a:rPr>
              <a:t>1TYU&amp;linkId=ITEM_DETAILS&amp;componentID=LINKEDINLEARNING_50794&amp;componentTypeID</a:t>
            </a:r>
            <a:endParaRPr sz="2000" dirty="0">
              <a:latin typeface="Arial MT"/>
              <a:cs typeface="Arial MT"/>
            </a:endParaRPr>
          </a:p>
          <a:p>
            <a:pPr marL="354965">
              <a:lnSpc>
                <a:spcPts val="2210"/>
              </a:lnSpc>
            </a:pPr>
            <a:r>
              <a:rPr sz="2000" u="sng" spc="-5" dirty="0">
                <a:solidFill>
                  <a:srgbClr val="008FD3"/>
                </a:solidFill>
                <a:uFill>
                  <a:solidFill>
                    <a:srgbClr val="008FD3"/>
                  </a:solidFill>
                </a:uFill>
                <a:latin typeface="Arial MT"/>
                <a:cs typeface="Arial MT"/>
              </a:rPr>
              <a:t>=COURSE&amp;fromSF=Y&amp;revisionDate=1581532274000</a:t>
            </a:r>
            <a:endParaRPr sz="2000" dirty="0">
              <a:latin typeface="Arial MT"/>
              <a:cs typeface="Arial MT"/>
            </a:endParaRPr>
          </a:p>
          <a:p>
            <a:pPr marL="355600" indent="-342900">
              <a:lnSpc>
                <a:spcPct val="100000"/>
              </a:lnSpc>
              <a:spcBef>
                <a:spcPts val="1490"/>
              </a:spcBef>
              <a:buClr>
                <a:srgbClr val="F0AB00"/>
              </a:buClr>
              <a:buSzPct val="80000"/>
              <a:buFont typeface="Wingdings"/>
              <a:buChar char=""/>
              <a:tabLst>
                <a:tab pos="354965" algn="l"/>
                <a:tab pos="355600" algn="l"/>
              </a:tabLst>
            </a:pPr>
            <a:r>
              <a:rPr sz="2000" spc="-5" dirty="0">
                <a:latin typeface="Arial MT"/>
                <a:cs typeface="Arial MT"/>
              </a:rPr>
              <a:t>Mockito</a:t>
            </a:r>
            <a:r>
              <a:rPr sz="2000" spc="-45" dirty="0">
                <a:latin typeface="Arial MT"/>
                <a:cs typeface="Arial MT"/>
              </a:rPr>
              <a:t> </a:t>
            </a:r>
            <a:r>
              <a:rPr sz="2000" dirty="0">
                <a:latin typeface="Arial MT"/>
                <a:cs typeface="Arial MT"/>
              </a:rPr>
              <a:t>:</a:t>
            </a:r>
          </a:p>
          <a:p>
            <a:pPr marL="535305" lvl="1" indent="-342900">
              <a:lnSpc>
                <a:spcPct val="100000"/>
              </a:lnSpc>
              <a:spcBef>
                <a:spcPts val="415"/>
              </a:spcBef>
              <a:buClr>
                <a:srgbClr val="F0AB00"/>
              </a:buClr>
              <a:buFont typeface="Wingdings"/>
              <a:buChar char=""/>
              <a:tabLst>
                <a:tab pos="534670" algn="l"/>
                <a:tab pos="535305" algn="l"/>
              </a:tabLst>
            </a:pPr>
            <a:r>
              <a:rPr sz="1800" u="sng" spc="-5" dirty="0">
                <a:solidFill>
                  <a:srgbClr val="008FD3"/>
                </a:solidFill>
                <a:uFill>
                  <a:solidFill>
                    <a:srgbClr val="008FD3"/>
                  </a:solidFill>
                </a:uFill>
                <a:latin typeface="Arial MT"/>
                <a:cs typeface="Arial MT"/>
              </a:rPr>
              <a:t>https://app.pluralsight.com/library/courses/mockito-getting-started/table-of-contents</a:t>
            </a:r>
            <a:endParaRPr sz="1800" dirty="0">
              <a:latin typeface="Arial MT"/>
              <a:cs typeface="Arial MT"/>
            </a:endParaRPr>
          </a:p>
          <a:p>
            <a:pPr marL="535305" lvl="1" indent="-342900">
              <a:lnSpc>
                <a:spcPct val="100000"/>
              </a:lnSpc>
              <a:spcBef>
                <a:spcPts val="430"/>
              </a:spcBef>
              <a:buClr>
                <a:srgbClr val="F0AB00"/>
              </a:buClr>
              <a:buFont typeface="Wingdings"/>
              <a:buChar char=""/>
              <a:tabLst>
                <a:tab pos="534670" algn="l"/>
                <a:tab pos="535305" algn="l"/>
              </a:tabLst>
            </a:pPr>
            <a:r>
              <a:rPr sz="1800" u="sng" spc="-5" dirty="0">
                <a:solidFill>
                  <a:srgbClr val="008FD3"/>
                </a:solidFill>
                <a:uFill>
                  <a:solidFill>
                    <a:srgbClr val="008FD3"/>
                  </a:solidFill>
                </a:uFill>
                <a:latin typeface="Arial MT"/>
                <a:cs typeface="Arial MT"/>
              </a:rPr>
              <a:t>https://javadoc.io/doc/org.mockito/mockito-core/latest/org/mockito/Mockito.html</a:t>
            </a:r>
            <a:endParaRPr sz="1800" dirty="0">
              <a:latin typeface="Arial MT"/>
              <a:cs typeface="Arial MT"/>
            </a:endParaRPr>
          </a:p>
        </p:txBody>
      </p:sp>
      <p:sp>
        <p:nvSpPr>
          <p:cNvPr id="3" name="object 3"/>
          <p:cNvSpPr txBox="1">
            <a:spLocks noGrp="1"/>
          </p:cNvSpPr>
          <p:nvPr>
            <p:ph type="title"/>
          </p:nvPr>
        </p:nvSpPr>
        <p:spPr>
          <a:xfrm>
            <a:off x="491301" y="478027"/>
            <a:ext cx="1671320" cy="391160"/>
          </a:xfrm>
          <a:prstGeom prst="rect">
            <a:avLst/>
          </a:prstGeom>
        </p:spPr>
        <p:txBody>
          <a:bodyPr vert="horz" wrap="square" lIns="0" tIns="12700" rIns="0" bIns="0" rtlCol="0">
            <a:spAutoFit/>
          </a:bodyPr>
          <a:lstStyle/>
          <a:p>
            <a:pPr marL="12700">
              <a:lnSpc>
                <a:spcPct val="100000"/>
              </a:lnSpc>
              <a:spcBef>
                <a:spcPts val="100"/>
              </a:spcBef>
            </a:pPr>
            <a:r>
              <a:rPr sz="2400" spc="-5" dirty="0">
                <a:solidFill>
                  <a:srgbClr val="000000"/>
                </a:solidFill>
              </a:rPr>
              <a:t>References</a:t>
            </a:r>
            <a:endParaRPr sz="240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bject 4"/>
          <p:cNvSpPr txBox="1">
            <a:spLocks noGrp="1"/>
          </p:cNvSpPr>
          <p:nvPr>
            <p:ph type="sldNum" sz="quarter" idx="7"/>
          </p:nvPr>
        </p:nvSpPr>
        <p:spPr>
          <a:prstGeom prst="rect">
            <a:avLst/>
          </a:prstGeom>
        </p:spPr>
        <p:txBody>
          <a:bodyPr vert="horz" wrap="square" lIns="0" tIns="1905" rIns="0" bIns="0" rtlCol="0">
            <a:spAutoFit/>
          </a:bodyPr>
          <a:lstStyle/>
          <a:p>
            <a:pPr marL="38100">
              <a:lnSpc>
                <a:spcPct val="100000"/>
              </a:lnSpc>
              <a:spcBef>
                <a:spcPts val="15"/>
              </a:spcBef>
            </a:pPr>
            <a:fld id="{81D60167-4931-47E6-BA6A-407CBD079E47}" type="slidenum">
              <a:rPr dirty="0"/>
              <a:t>32</a:t>
            </a:fld>
            <a:endParaRPr dirty="0"/>
          </a:p>
        </p:txBody>
      </p:sp>
      <p:sp>
        <p:nvSpPr>
          <p:cNvPr id="5" name="object 5"/>
          <p:cNvSpPr txBox="1">
            <a:spLocks noGrp="1"/>
          </p:cNvSpPr>
          <p:nvPr>
            <p:ph type="ftr" sz="quarter" idx="5"/>
          </p:nvPr>
        </p:nvSpPr>
        <p:spPr>
          <a:prstGeom prst="rect">
            <a:avLst/>
          </a:prstGeom>
        </p:spPr>
        <p:txBody>
          <a:bodyPr vert="horz" wrap="square" lIns="0" tIns="5080" rIns="0" bIns="0" rtlCol="0">
            <a:spAutoFit/>
          </a:bodyPr>
          <a:lstStyle/>
          <a:p>
            <a:pPr marL="12700">
              <a:lnSpc>
                <a:spcPct val="100000"/>
              </a:lnSpc>
              <a:spcBef>
                <a:spcPts val="40"/>
              </a:spcBef>
            </a:pPr>
            <a:r>
              <a:rPr dirty="0"/>
              <a:t>©</a:t>
            </a:r>
            <a:r>
              <a:rPr spc="50" dirty="0"/>
              <a:t> </a:t>
            </a:r>
            <a:r>
              <a:rPr dirty="0"/>
              <a:t>2020</a:t>
            </a:r>
            <a:r>
              <a:rPr spc="-5" dirty="0"/>
              <a:t> SAP SE </a:t>
            </a:r>
            <a:r>
              <a:rPr dirty="0"/>
              <a:t>or</a:t>
            </a:r>
            <a:r>
              <a:rPr spc="-5" dirty="0"/>
              <a:t> </a:t>
            </a:r>
            <a:r>
              <a:rPr dirty="0"/>
              <a:t>an</a:t>
            </a:r>
            <a:r>
              <a:rPr spc="-5" dirty="0"/>
              <a:t> SAP affiliate </a:t>
            </a:r>
            <a:r>
              <a:rPr dirty="0"/>
              <a:t>company.</a:t>
            </a:r>
            <a:r>
              <a:rPr spc="-10" dirty="0"/>
              <a:t> </a:t>
            </a:r>
            <a:r>
              <a:rPr spc="-5" dirty="0"/>
              <a:t>All</a:t>
            </a:r>
            <a:r>
              <a:rPr dirty="0"/>
              <a:t> </a:t>
            </a:r>
            <a:r>
              <a:rPr spc="-5" dirty="0"/>
              <a:t>rights </a:t>
            </a:r>
            <a:r>
              <a:rPr dirty="0"/>
              <a:t>reserved.</a:t>
            </a:r>
            <a:r>
              <a:rPr spc="155" dirty="0"/>
              <a:t> </a:t>
            </a:r>
            <a:r>
              <a:rPr spc="-445" dirty="0"/>
              <a:t>ǀ</a:t>
            </a:r>
            <a:r>
              <a:rPr spc="310" dirty="0"/>
              <a:t> </a:t>
            </a:r>
            <a:r>
              <a:rPr spc="-5" dirty="0"/>
              <a:t>INTERNAL</a:t>
            </a:r>
          </a:p>
        </p:txBody>
      </p:sp>
      <p:sp>
        <p:nvSpPr>
          <p:cNvPr id="2" name="object 2"/>
          <p:cNvSpPr txBox="1"/>
          <p:nvPr/>
        </p:nvSpPr>
        <p:spPr>
          <a:xfrm>
            <a:off x="491301" y="478027"/>
            <a:ext cx="2919095" cy="391160"/>
          </a:xfrm>
          <a:prstGeom prst="rect">
            <a:avLst/>
          </a:prstGeom>
        </p:spPr>
        <p:txBody>
          <a:bodyPr vert="horz" wrap="square" lIns="0" tIns="12700" rIns="0" bIns="0" rtlCol="0">
            <a:spAutoFit/>
          </a:bodyPr>
          <a:lstStyle/>
          <a:p>
            <a:pPr marL="12700">
              <a:lnSpc>
                <a:spcPct val="100000"/>
              </a:lnSpc>
              <a:spcBef>
                <a:spcPts val="100"/>
              </a:spcBef>
            </a:pPr>
            <a:r>
              <a:rPr sz="2400" b="1" spc="-5" dirty="0">
                <a:latin typeface="Arial"/>
                <a:cs typeface="Arial"/>
              </a:rPr>
              <a:t>Contact</a:t>
            </a:r>
            <a:r>
              <a:rPr sz="2400" b="1" spc="-50" dirty="0">
                <a:latin typeface="Arial"/>
                <a:cs typeface="Arial"/>
              </a:rPr>
              <a:t> </a:t>
            </a:r>
            <a:r>
              <a:rPr sz="2400" b="1" spc="-5" dirty="0">
                <a:latin typeface="Arial"/>
                <a:cs typeface="Arial"/>
              </a:rPr>
              <a:t>Information</a:t>
            </a:r>
            <a:endParaRPr sz="2400">
              <a:latin typeface="Arial"/>
              <a:cs typeface="Arial"/>
            </a:endParaRPr>
          </a:p>
        </p:txBody>
      </p:sp>
      <p:sp>
        <p:nvSpPr>
          <p:cNvPr id="3" name="object 3"/>
          <p:cNvSpPr txBox="1"/>
          <p:nvPr/>
        </p:nvSpPr>
        <p:spPr>
          <a:xfrm>
            <a:off x="504000" y="1769364"/>
            <a:ext cx="3001199" cy="577081"/>
          </a:xfrm>
          <a:prstGeom prst="rect">
            <a:avLst/>
          </a:prstGeom>
        </p:spPr>
        <p:txBody>
          <a:bodyPr vert="horz" wrap="square" lIns="0" tIns="12700" rIns="0" bIns="0" rtlCol="0">
            <a:spAutoFit/>
          </a:bodyPr>
          <a:lstStyle/>
          <a:p>
            <a:pPr marL="12700">
              <a:lnSpc>
                <a:spcPts val="2150"/>
              </a:lnSpc>
              <a:spcBef>
                <a:spcPts val="100"/>
              </a:spcBef>
            </a:pPr>
            <a:r>
              <a:rPr lang="en-US" sz="2000" b="1" spc="-10" dirty="0">
                <a:latin typeface="Arial"/>
                <a:cs typeface="Arial"/>
              </a:rPr>
              <a:t>Shreshtt Bhatt</a:t>
            </a:r>
            <a:endParaRPr sz="2000" dirty="0">
              <a:latin typeface="Arial"/>
              <a:cs typeface="Arial"/>
            </a:endParaRPr>
          </a:p>
          <a:p>
            <a:pPr marL="12700">
              <a:lnSpc>
                <a:spcPts val="2150"/>
              </a:lnSpc>
            </a:pPr>
            <a:r>
              <a:rPr lang="en-US" sz="2000" u="sng" spc="-10" dirty="0" err="1">
                <a:solidFill>
                  <a:srgbClr val="008FD3"/>
                </a:solidFill>
                <a:uFill>
                  <a:solidFill>
                    <a:srgbClr val="008FD3"/>
                  </a:solidFill>
                </a:uFill>
                <a:latin typeface="Arial MT"/>
                <a:cs typeface="Arial MT"/>
              </a:rPr>
              <a:t>shreshtt.bhatt@sap.com</a:t>
            </a:r>
            <a:endParaRPr sz="2000" dirty="0">
              <a:latin typeface="Arial MT"/>
              <a:cs typeface="Arial MT"/>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9727200" y="5993999"/>
            <a:ext cx="1963635" cy="359999"/>
          </a:xfrm>
          <a:prstGeom prst="rect">
            <a:avLst/>
          </a:prstGeom>
        </p:spPr>
      </p:pic>
      <p:sp>
        <p:nvSpPr>
          <p:cNvPr id="3" name="object 3"/>
          <p:cNvSpPr txBox="1">
            <a:spLocks noGrp="1"/>
          </p:cNvSpPr>
          <p:nvPr>
            <p:ph type="title"/>
          </p:nvPr>
        </p:nvSpPr>
        <p:spPr>
          <a:xfrm>
            <a:off x="491300" y="1428496"/>
            <a:ext cx="3715385" cy="863600"/>
          </a:xfrm>
          <a:prstGeom prst="rect">
            <a:avLst/>
          </a:prstGeom>
        </p:spPr>
        <p:txBody>
          <a:bodyPr vert="horz" wrap="square" lIns="0" tIns="12700" rIns="0" bIns="0" rtlCol="0">
            <a:spAutoFit/>
          </a:bodyPr>
          <a:lstStyle/>
          <a:p>
            <a:pPr marL="12700">
              <a:lnSpc>
                <a:spcPct val="100000"/>
              </a:lnSpc>
              <a:spcBef>
                <a:spcPts val="100"/>
              </a:spcBef>
            </a:pPr>
            <a:r>
              <a:rPr sz="5500" dirty="0">
                <a:solidFill>
                  <a:srgbClr val="F0AB00"/>
                </a:solidFill>
              </a:rPr>
              <a:t>Thank</a:t>
            </a:r>
            <a:r>
              <a:rPr sz="5500" spc="-95" dirty="0">
                <a:solidFill>
                  <a:srgbClr val="F0AB00"/>
                </a:solidFill>
              </a:rPr>
              <a:t> </a:t>
            </a:r>
            <a:r>
              <a:rPr sz="5500" dirty="0">
                <a:solidFill>
                  <a:srgbClr val="F0AB00"/>
                </a:solidFill>
              </a:rPr>
              <a:t>you.</a:t>
            </a:r>
            <a:endParaRPr sz="55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491301" y="478027"/>
            <a:ext cx="4080699" cy="443711"/>
          </a:xfrm>
          <a:prstGeom prst="rect">
            <a:avLst/>
          </a:prstGeom>
        </p:spPr>
        <p:txBody>
          <a:bodyPr vert="horz" wrap="square" lIns="0" tIns="12700" rIns="0" bIns="0" rtlCol="0">
            <a:spAutoFit/>
          </a:bodyPr>
          <a:lstStyle/>
          <a:p>
            <a:pPr marL="12700">
              <a:lnSpc>
                <a:spcPct val="100000"/>
              </a:lnSpc>
              <a:spcBef>
                <a:spcPts val="100"/>
              </a:spcBef>
            </a:pPr>
            <a:r>
              <a:rPr lang="en-US" sz="2800" spc="-5" dirty="0">
                <a:solidFill>
                  <a:srgbClr val="000000"/>
                </a:solidFill>
              </a:rPr>
              <a:t>What is Build Tools?</a:t>
            </a:r>
            <a:endParaRPr sz="2800" dirty="0"/>
          </a:p>
        </p:txBody>
      </p:sp>
      <p:sp>
        <p:nvSpPr>
          <p:cNvPr id="5" name="object 5"/>
          <p:cNvSpPr txBox="1">
            <a:spLocks noGrp="1"/>
          </p:cNvSpPr>
          <p:nvPr>
            <p:ph type="sldNum" sz="quarter" idx="7"/>
          </p:nvPr>
        </p:nvSpPr>
        <p:spPr>
          <a:prstGeom prst="rect">
            <a:avLst/>
          </a:prstGeom>
        </p:spPr>
        <p:txBody>
          <a:bodyPr vert="horz" wrap="square" lIns="0" tIns="1905" rIns="0" bIns="0" rtlCol="0">
            <a:spAutoFit/>
          </a:bodyPr>
          <a:lstStyle/>
          <a:p>
            <a:pPr marL="101600">
              <a:lnSpc>
                <a:spcPct val="100000"/>
              </a:lnSpc>
              <a:spcBef>
                <a:spcPts val="15"/>
              </a:spcBef>
            </a:pPr>
            <a:fld id="{81D60167-4931-47E6-BA6A-407CBD079E47}" type="slidenum">
              <a:rPr dirty="0"/>
              <a:t>4</a:t>
            </a:fld>
            <a:endParaRPr dirty="0"/>
          </a:p>
        </p:txBody>
      </p:sp>
      <p:sp>
        <p:nvSpPr>
          <p:cNvPr id="6" name="object 6"/>
          <p:cNvSpPr txBox="1">
            <a:spLocks noGrp="1"/>
          </p:cNvSpPr>
          <p:nvPr>
            <p:ph type="ftr" sz="quarter" idx="5"/>
          </p:nvPr>
        </p:nvSpPr>
        <p:spPr>
          <a:prstGeom prst="rect">
            <a:avLst/>
          </a:prstGeom>
        </p:spPr>
        <p:txBody>
          <a:bodyPr vert="horz" wrap="square" lIns="0" tIns="5080" rIns="0" bIns="0" rtlCol="0">
            <a:spAutoFit/>
          </a:bodyPr>
          <a:lstStyle/>
          <a:p>
            <a:pPr marL="12700">
              <a:lnSpc>
                <a:spcPct val="100000"/>
              </a:lnSpc>
              <a:spcBef>
                <a:spcPts val="40"/>
              </a:spcBef>
            </a:pPr>
            <a:r>
              <a:rPr dirty="0"/>
              <a:t>©</a:t>
            </a:r>
            <a:r>
              <a:rPr spc="50" dirty="0"/>
              <a:t> </a:t>
            </a:r>
            <a:r>
              <a:rPr dirty="0"/>
              <a:t>2020</a:t>
            </a:r>
            <a:r>
              <a:rPr spc="-5" dirty="0"/>
              <a:t> SAP SE </a:t>
            </a:r>
            <a:r>
              <a:rPr dirty="0"/>
              <a:t>or</a:t>
            </a:r>
            <a:r>
              <a:rPr spc="-5" dirty="0"/>
              <a:t> </a:t>
            </a:r>
            <a:r>
              <a:rPr dirty="0"/>
              <a:t>an</a:t>
            </a:r>
            <a:r>
              <a:rPr spc="-5" dirty="0"/>
              <a:t> SAP affiliate </a:t>
            </a:r>
            <a:r>
              <a:rPr dirty="0"/>
              <a:t>company.</a:t>
            </a:r>
            <a:r>
              <a:rPr spc="-10" dirty="0"/>
              <a:t> </a:t>
            </a:r>
            <a:r>
              <a:rPr spc="-5" dirty="0"/>
              <a:t>All</a:t>
            </a:r>
            <a:r>
              <a:rPr dirty="0"/>
              <a:t> </a:t>
            </a:r>
            <a:r>
              <a:rPr spc="-5" dirty="0"/>
              <a:t>rights </a:t>
            </a:r>
            <a:r>
              <a:rPr dirty="0"/>
              <a:t>reserved.</a:t>
            </a:r>
            <a:r>
              <a:rPr spc="155" dirty="0"/>
              <a:t> </a:t>
            </a:r>
            <a:r>
              <a:rPr spc="-445" dirty="0"/>
              <a:t>ǀ</a:t>
            </a:r>
            <a:r>
              <a:rPr spc="310" dirty="0"/>
              <a:t> </a:t>
            </a:r>
            <a:r>
              <a:rPr spc="-5" dirty="0"/>
              <a:t>INTERNAL</a:t>
            </a:r>
          </a:p>
        </p:txBody>
      </p:sp>
      <p:sp>
        <p:nvSpPr>
          <p:cNvPr id="8" name="Rounded Rectangle 7">
            <a:extLst>
              <a:ext uri="{FF2B5EF4-FFF2-40B4-BE49-F238E27FC236}">
                <a16:creationId xmlns:a16="http://schemas.microsoft.com/office/drawing/2014/main" id="{05A82291-B38C-CE47-ACC1-F87909C8AA02}"/>
              </a:ext>
            </a:extLst>
          </p:cNvPr>
          <p:cNvSpPr/>
          <p:nvPr/>
        </p:nvSpPr>
        <p:spPr>
          <a:xfrm>
            <a:off x="696597" y="1413992"/>
            <a:ext cx="10685812" cy="3200400"/>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rial" panose="020B0604020202020204" pitchFamily="34" charset="0"/>
                <a:cs typeface="Arial" panose="020B0604020202020204" pitchFamily="34" charset="0"/>
              </a:rPr>
              <a:t>Build automation is the process of automating the creation of a software build and the associated processes including: compiling computer source code into binary code, packaging binary code, and running automated tests.</a:t>
            </a:r>
          </a:p>
        </p:txBody>
      </p:sp>
      <p:sp>
        <p:nvSpPr>
          <p:cNvPr id="13" name="Rectangle 12">
            <a:extLst>
              <a:ext uri="{FF2B5EF4-FFF2-40B4-BE49-F238E27FC236}">
                <a16:creationId xmlns:a16="http://schemas.microsoft.com/office/drawing/2014/main" id="{63EF2B7E-C85B-444C-A0ED-54534DEB1BCB}"/>
              </a:ext>
            </a:extLst>
          </p:cNvPr>
          <p:cNvSpPr/>
          <p:nvPr/>
        </p:nvSpPr>
        <p:spPr>
          <a:xfrm>
            <a:off x="696597" y="5506039"/>
            <a:ext cx="7883890" cy="523220"/>
          </a:xfrm>
          <a:prstGeom prst="rect">
            <a:avLst/>
          </a:prstGeom>
        </p:spPr>
        <p:txBody>
          <a:bodyPr wrap="none">
            <a:spAutoFit/>
          </a:bodyPr>
          <a:lstStyle/>
          <a:p>
            <a:r>
              <a:rPr lang="en-IN" sz="2800" b="0" i="1" dirty="0">
                <a:solidFill>
                  <a:srgbClr val="292929"/>
                </a:solidFill>
                <a:effectLst/>
                <a:latin typeface="Arial" panose="020B0604020202020204" pitchFamily="34" charset="0"/>
                <a:cs typeface="Arial" panose="020B0604020202020204" pitchFamily="34" charset="0"/>
              </a:rPr>
              <a:t>Build automation makes the process repeatable.</a:t>
            </a:r>
            <a:endParaRPr lang="en-US" sz="2800" i="1" dirty="0">
              <a:latin typeface="Arial" panose="020B0604020202020204" pitchFamily="34" charset="0"/>
              <a:cs typeface="Arial" panose="020B0604020202020204" pitchFamily="3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491301" y="478027"/>
            <a:ext cx="5844185" cy="443711"/>
          </a:xfrm>
          <a:prstGeom prst="rect">
            <a:avLst/>
          </a:prstGeom>
        </p:spPr>
        <p:txBody>
          <a:bodyPr vert="horz" wrap="square" lIns="0" tIns="12700" rIns="0" bIns="0" rtlCol="0">
            <a:spAutoFit/>
          </a:bodyPr>
          <a:lstStyle/>
          <a:p>
            <a:pPr marL="12700">
              <a:lnSpc>
                <a:spcPct val="100000"/>
              </a:lnSpc>
              <a:spcBef>
                <a:spcPts val="100"/>
              </a:spcBef>
            </a:pPr>
            <a:r>
              <a:rPr lang="en-US" sz="2800" spc="-5" dirty="0">
                <a:solidFill>
                  <a:srgbClr val="000000"/>
                </a:solidFill>
              </a:rPr>
              <a:t>Why we need Build Tools?</a:t>
            </a:r>
            <a:endParaRPr sz="2800" dirty="0"/>
          </a:p>
        </p:txBody>
      </p:sp>
      <p:sp>
        <p:nvSpPr>
          <p:cNvPr id="5" name="object 5"/>
          <p:cNvSpPr txBox="1">
            <a:spLocks noGrp="1"/>
          </p:cNvSpPr>
          <p:nvPr>
            <p:ph type="sldNum" sz="quarter" idx="7"/>
          </p:nvPr>
        </p:nvSpPr>
        <p:spPr>
          <a:prstGeom prst="rect">
            <a:avLst/>
          </a:prstGeom>
        </p:spPr>
        <p:txBody>
          <a:bodyPr vert="horz" wrap="square" lIns="0" tIns="1905" rIns="0" bIns="0" rtlCol="0">
            <a:spAutoFit/>
          </a:bodyPr>
          <a:lstStyle/>
          <a:p>
            <a:pPr marL="101600">
              <a:lnSpc>
                <a:spcPct val="100000"/>
              </a:lnSpc>
              <a:spcBef>
                <a:spcPts val="15"/>
              </a:spcBef>
            </a:pPr>
            <a:fld id="{81D60167-4931-47E6-BA6A-407CBD079E47}" type="slidenum">
              <a:rPr dirty="0"/>
              <a:t>5</a:t>
            </a:fld>
            <a:endParaRPr dirty="0"/>
          </a:p>
        </p:txBody>
      </p:sp>
      <p:sp>
        <p:nvSpPr>
          <p:cNvPr id="6" name="object 6"/>
          <p:cNvSpPr txBox="1">
            <a:spLocks noGrp="1"/>
          </p:cNvSpPr>
          <p:nvPr>
            <p:ph type="ftr" sz="quarter" idx="5"/>
          </p:nvPr>
        </p:nvSpPr>
        <p:spPr>
          <a:prstGeom prst="rect">
            <a:avLst/>
          </a:prstGeom>
        </p:spPr>
        <p:txBody>
          <a:bodyPr vert="horz" wrap="square" lIns="0" tIns="5080" rIns="0" bIns="0" rtlCol="0">
            <a:spAutoFit/>
          </a:bodyPr>
          <a:lstStyle/>
          <a:p>
            <a:pPr marL="12700">
              <a:lnSpc>
                <a:spcPct val="100000"/>
              </a:lnSpc>
              <a:spcBef>
                <a:spcPts val="40"/>
              </a:spcBef>
            </a:pPr>
            <a:r>
              <a:rPr dirty="0"/>
              <a:t>©</a:t>
            </a:r>
            <a:r>
              <a:rPr spc="50" dirty="0"/>
              <a:t> </a:t>
            </a:r>
            <a:r>
              <a:rPr dirty="0"/>
              <a:t>2020</a:t>
            </a:r>
            <a:r>
              <a:rPr spc="-5" dirty="0"/>
              <a:t> SAP SE </a:t>
            </a:r>
            <a:r>
              <a:rPr dirty="0"/>
              <a:t>or</a:t>
            </a:r>
            <a:r>
              <a:rPr spc="-5" dirty="0"/>
              <a:t> </a:t>
            </a:r>
            <a:r>
              <a:rPr dirty="0"/>
              <a:t>an</a:t>
            </a:r>
            <a:r>
              <a:rPr spc="-5" dirty="0"/>
              <a:t> SAP affiliate </a:t>
            </a:r>
            <a:r>
              <a:rPr dirty="0"/>
              <a:t>company.</a:t>
            </a:r>
            <a:r>
              <a:rPr spc="-10" dirty="0"/>
              <a:t> </a:t>
            </a:r>
            <a:r>
              <a:rPr spc="-5" dirty="0"/>
              <a:t>All</a:t>
            </a:r>
            <a:r>
              <a:rPr dirty="0"/>
              <a:t> </a:t>
            </a:r>
            <a:r>
              <a:rPr spc="-5" dirty="0"/>
              <a:t>rights </a:t>
            </a:r>
            <a:r>
              <a:rPr dirty="0"/>
              <a:t>reserved.</a:t>
            </a:r>
            <a:r>
              <a:rPr spc="155" dirty="0"/>
              <a:t> </a:t>
            </a:r>
            <a:r>
              <a:rPr spc="-445" dirty="0"/>
              <a:t>ǀ</a:t>
            </a:r>
            <a:r>
              <a:rPr spc="310" dirty="0"/>
              <a:t> </a:t>
            </a:r>
            <a:r>
              <a:rPr spc="-5" dirty="0"/>
              <a:t>INTERNAL</a:t>
            </a:r>
          </a:p>
        </p:txBody>
      </p:sp>
      <p:sp>
        <p:nvSpPr>
          <p:cNvPr id="7" name="object 2">
            <a:extLst>
              <a:ext uri="{FF2B5EF4-FFF2-40B4-BE49-F238E27FC236}">
                <a16:creationId xmlns:a16="http://schemas.microsoft.com/office/drawing/2014/main" id="{E0577209-D741-E84D-9C3E-E040CB9EC96B}"/>
              </a:ext>
            </a:extLst>
          </p:cNvPr>
          <p:cNvSpPr txBox="1"/>
          <p:nvPr/>
        </p:nvSpPr>
        <p:spPr>
          <a:xfrm>
            <a:off x="465470" y="1124633"/>
            <a:ext cx="5844185" cy="2231380"/>
          </a:xfrm>
          <a:prstGeom prst="rect">
            <a:avLst/>
          </a:prstGeom>
        </p:spPr>
        <p:txBody>
          <a:bodyPr vert="horz" wrap="square" lIns="0" tIns="12700" rIns="0" bIns="0" rtlCol="0">
            <a:spAutoFit/>
          </a:bodyPr>
          <a:lstStyle/>
          <a:p>
            <a:pPr marL="12700">
              <a:lnSpc>
                <a:spcPct val="100000"/>
              </a:lnSpc>
              <a:spcBef>
                <a:spcPts val="100"/>
              </a:spcBef>
              <a:buClr>
                <a:srgbClr val="F0AB00"/>
              </a:buClr>
              <a:buSzPct val="80000"/>
              <a:tabLst>
                <a:tab pos="354965" algn="l"/>
                <a:tab pos="355600" algn="l"/>
              </a:tabLst>
            </a:pPr>
            <a:r>
              <a:rPr lang="en-IN" sz="2000" dirty="0">
                <a:latin typeface="Arial" panose="020B0604020202020204" pitchFamily="34" charset="0"/>
                <a:cs typeface="Arial" panose="020B0604020202020204" pitchFamily="34" charset="0"/>
              </a:rPr>
              <a:t>Day-to-Day activities in Most of Software Development</a:t>
            </a:r>
            <a:r>
              <a:rPr lang="en-US" sz="2000" dirty="0">
                <a:latin typeface="Arial" panose="020B0604020202020204" pitchFamily="34" charset="0"/>
                <a:cs typeface="Arial" panose="020B0604020202020204" pitchFamily="34" charset="0"/>
              </a:rPr>
              <a:t> </a:t>
            </a:r>
          </a:p>
          <a:p>
            <a:pPr marL="812800" lvl="1" indent="-342900">
              <a:spcBef>
                <a:spcPts val="100"/>
              </a:spcBef>
              <a:buClr>
                <a:srgbClr val="F0AB00"/>
              </a:buClr>
              <a:buSzPct val="80000"/>
              <a:buFont typeface="Wingdings"/>
              <a:buChar char=""/>
              <a:tabLst>
                <a:tab pos="354965" algn="l"/>
                <a:tab pos="355600" algn="l"/>
              </a:tabLst>
            </a:pPr>
            <a:r>
              <a:rPr lang="en-IN" sz="2000" dirty="0">
                <a:latin typeface="Arial" panose="020B0604020202020204" pitchFamily="34" charset="0"/>
                <a:cs typeface="Arial" panose="020B0604020202020204" pitchFamily="34" charset="0"/>
              </a:rPr>
              <a:t>Downloading dependencies.</a:t>
            </a:r>
          </a:p>
          <a:p>
            <a:pPr marL="812800" lvl="1" indent="-342900">
              <a:spcBef>
                <a:spcPts val="100"/>
              </a:spcBef>
              <a:buClr>
                <a:srgbClr val="F0AB00"/>
              </a:buClr>
              <a:buSzPct val="80000"/>
              <a:buFont typeface="Wingdings"/>
              <a:buChar char=""/>
              <a:tabLst>
                <a:tab pos="354965" algn="l"/>
                <a:tab pos="355600" algn="l"/>
              </a:tabLst>
            </a:pPr>
            <a:r>
              <a:rPr lang="en-IN" sz="2000" dirty="0">
                <a:latin typeface="Arial" panose="020B0604020202020204" pitchFamily="34" charset="0"/>
                <a:cs typeface="Arial" panose="020B0604020202020204" pitchFamily="34" charset="0"/>
              </a:rPr>
              <a:t>Compiling source code into binary code.</a:t>
            </a:r>
          </a:p>
          <a:p>
            <a:pPr marL="812800" lvl="1" indent="-342900">
              <a:spcBef>
                <a:spcPts val="100"/>
              </a:spcBef>
              <a:buClr>
                <a:srgbClr val="F0AB00"/>
              </a:buClr>
              <a:buSzPct val="80000"/>
              <a:buFont typeface="Wingdings"/>
              <a:buChar char=""/>
              <a:tabLst>
                <a:tab pos="354965" algn="l"/>
                <a:tab pos="355600" algn="l"/>
              </a:tabLst>
            </a:pPr>
            <a:r>
              <a:rPr lang="en-IN" sz="2000" dirty="0">
                <a:latin typeface="Arial" panose="020B0604020202020204" pitchFamily="34" charset="0"/>
                <a:cs typeface="Arial" panose="020B0604020202020204" pitchFamily="34" charset="0"/>
              </a:rPr>
              <a:t>Packaging that binary code.</a:t>
            </a:r>
          </a:p>
          <a:p>
            <a:pPr marL="812800" lvl="1" indent="-342900">
              <a:spcBef>
                <a:spcPts val="100"/>
              </a:spcBef>
              <a:buClr>
                <a:srgbClr val="F0AB00"/>
              </a:buClr>
              <a:buSzPct val="80000"/>
              <a:buFont typeface="Wingdings"/>
              <a:buChar char=""/>
              <a:tabLst>
                <a:tab pos="354965" algn="l"/>
                <a:tab pos="355600" algn="l"/>
              </a:tabLst>
            </a:pPr>
            <a:r>
              <a:rPr lang="en-IN" sz="2000" dirty="0">
                <a:latin typeface="Arial" panose="020B0604020202020204" pitchFamily="34" charset="0"/>
                <a:cs typeface="Arial" panose="020B0604020202020204" pitchFamily="34" charset="0"/>
              </a:rPr>
              <a:t>Running tests.</a:t>
            </a:r>
          </a:p>
          <a:p>
            <a:pPr marL="812800" lvl="1" indent="-342900">
              <a:spcBef>
                <a:spcPts val="100"/>
              </a:spcBef>
              <a:buClr>
                <a:srgbClr val="F0AB00"/>
              </a:buClr>
              <a:buSzPct val="80000"/>
              <a:buFont typeface="Wingdings"/>
              <a:buChar char=""/>
              <a:tabLst>
                <a:tab pos="354965" algn="l"/>
                <a:tab pos="355600" algn="l"/>
              </a:tabLst>
            </a:pPr>
            <a:r>
              <a:rPr lang="en-IN" sz="2000" dirty="0">
                <a:latin typeface="Arial" panose="020B0604020202020204" pitchFamily="34" charset="0"/>
                <a:cs typeface="Arial" panose="020B0604020202020204" pitchFamily="34" charset="0"/>
              </a:rPr>
              <a:t>Deployment to production systems.</a:t>
            </a:r>
            <a:endParaRPr lang="en-US" sz="2000" dirty="0">
              <a:latin typeface="Arial" panose="020B0604020202020204" pitchFamily="34" charset="0"/>
              <a:cs typeface="Arial" panose="020B0604020202020204" pitchFamily="34" charset="0"/>
            </a:endParaRPr>
          </a:p>
        </p:txBody>
      </p:sp>
      <p:sp>
        <p:nvSpPr>
          <p:cNvPr id="4" name="Right Brace 3">
            <a:extLst>
              <a:ext uri="{FF2B5EF4-FFF2-40B4-BE49-F238E27FC236}">
                <a16:creationId xmlns:a16="http://schemas.microsoft.com/office/drawing/2014/main" id="{A4A28DDA-1C55-954F-BFA8-76BEB50D2E3D}"/>
              </a:ext>
            </a:extLst>
          </p:cNvPr>
          <p:cNvSpPr/>
          <p:nvPr/>
        </p:nvSpPr>
        <p:spPr>
          <a:xfrm>
            <a:off x="5827759" y="1700402"/>
            <a:ext cx="725441" cy="1655611"/>
          </a:xfrm>
          <a:prstGeom prst="rightBrace">
            <a:avLst>
              <a:gd name="adj1" fmla="val 21106"/>
              <a:gd name="adj2" fmla="val 50936"/>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TextBox 8">
            <a:extLst>
              <a:ext uri="{FF2B5EF4-FFF2-40B4-BE49-F238E27FC236}">
                <a16:creationId xmlns:a16="http://schemas.microsoft.com/office/drawing/2014/main" id="{6B096C7C-38EE-7B41-994C-66C9872FF3C2}"/>
              </a:ext>
            </a:extLst>
          </p:cNvPr>
          <p:cNvSpPr txBox="1"/>
          <p:nvPr/>
        </p:nvSpPr>
        <p:spPr>
          <a:xfrm>
            <a:off x="6805745" y="2175301"/>
            <a:ext cx="3110147" cy="830997"/>
          </a:xfrm>
          <a:prstGeom prst="rect">
            <a:avLst/>
          </a:prstGeom>
          <a:noFill/>
        </p:spPr>
        <p:txBody>
          <a:bodyPr wrap="none" rtlCol="0">
            <a:spAutoFit/>
          </a:bodyPr>
          <a:lstStyle/>
          <a:p>
            <a:r>
              <a:rPr lang="en-US" sz="2400" dirty="0">
                <a:latin typeface="Arial" panose="020B0604020202020204" pitchFamily="34" charset="0"/>
                <a:cs typeface="Arial" panose="020B0604020202020204" pitchFamily="34" charset="0"/>
              </a:rPr>
              <a:t>Build Tools help to </a:t>
            </a:r>
          </a:p>
          <a:p>
            <a:r>
              <a:rPr lang="en-US" sz="2400" dirty="0">
                <a:latin typeface="Arial" panose="020B0604020202020204" pitchFamily="34" charset="0"/>
                <a:cs typeface="Arial" panose="020B0604020202020204" pitchFamily="34" charset="0"/>
              </a:rPr>
              <a:t>automate these tasks</a:t>
            </a:r>
          </a:p>
        </p:txBody>
      </p:sp>
      <p:sp>
        <p:nvSpPr>
          <p:cNvPr id="10" name="object 2">
            <a:extLst>
              <a:ext uri="{FF2B5EF4-FFF2-40B4-BE49-F238E27FC236}">
                <a16:creationId xmlns:a16="http://schemas.microsoft.com/office/drawing/2014/main" id="{2515356B-4382-2D45-B8E8-FEC5C27E5132}"/>
              </a:ext>
            </a:extLst>
          </p:cNvPr>
          <p:cNvSpPr txBox="1"/>
          <p:nvPr/>
        </p:nvSpPr>
        <p:spPr>
          <a:xfrm>
            <a:off x="979641" y="4267200"/>
            <a:ext cx="5844185" cy="1910779"/>
          </a:xfrm>
          <a:prstGeom prst="rect">
            <a:avLst/>
          </a:prstGeom>
        </p:spPr>
        <p:txBody>
          <a:bodyPr vert="horz" wrap="square" lIns="0" tIns="12700" rIns="0" bIns="0" rtlCol="0">
            <a:spAutoFit/>
          </a:bodyPr>
          <a:lstStyle/>
          <a:p>
            <a:pPr marL="355600" indent="-342900">
              <a:lnSpc>
                <a:spcPct val="100000"/>
              </a:lnSpc>
              <a:spcBef>
                <a:spcPts val="100"/>
              </a:spcBef>
              <a:buClr>
                <a:srgbClr val="F0AB00"/>
              </a:buClr>
              <a:buSzPct val="80000"/>
              <a:buFont typeface="Wingdings"/>
              <a:buChar char=""/>
              <a:tabLst>
                <a:tab pos="354965" algn="l"/>
                <a:tab pos="355600" algn="l"/>
              </a:tabLst>
            </a:pPr>
            <a:r>
              <a:rPr lang="en-IN" sz="2000" dirty="0">
                <a:latin typeface="Arial" panose="020B0604020202020204" pitchFamily="34" charset="0"/>
                <a:cs typeface="Arial" panose="020B0604020202020204" pitchFamily="34" charset="0"/>
              </a:rPr>
              <a:t>Automates the drudge work and makes developer productive</a:t>
            </a:r>
          </a:p>
          <a:p>
            <a:pPr marL="355600" indent="-342900">
              <a:lnSpc>
                <a:spcPct val="100000"/>
              </a:lnSpc>
              <a:spcBef>
                <a:spcPts val="100"/>
              </a:spcBef>
              <a:buClr>
                <a:srgbClr val="F0AB00"/>
              </a:buClr>
              <a:buSzPct val="80000"/>
              <a:buFont typeface="Wingdings"/>
              <a:buChar char=""/>
              <a:tabLst>
                <a:tab pos="354965" algn="l"/>
                <a:tab pos="355600" algn="l"/>
              </a:tabLst>
            </a:pPr>
            <a:r>
              <a:rPr lang="en-IN" sz="2000" dirty="0">
                <a:latin typeface="Arial" panose="020B0604020202020204" pitchFamily="34" charset="0"/>
                <a:cs typeface="Arial" panose="020B0604020202020204" pitchFamily="34" charset="0"/>
              </a:rPr>
              <a:t>Manage dependencies</a:t>
            </a:r>
          </a:p>
          <a:p>
            <a:pPr marL="355600" indent="-342900">
              <a:lnSpc>
                <a:spcPct val="100000"/>
              </a:lnSpc>
              <a:spcBef>
                <a:spcPts val="100"/>
              </a:spcBef>
              <a:buClr>
                <a:srgbClr val="F0AB00"/>
              </a:buClr>
              <a:buSzPct val="80000"/>
              <a:buFont typeface="Wingdings"/>
              <a:buChar char=""/>
              <a:tabLst>
                <a:tab pos="354965" algn="l"/>
                <a:tab pos="355600" algn="l"/>
              </a:tabLst>
            </a:pPr>
            <a:r>
              <a:rPr lang="en-IN" sz="2000" dirty="0">
                <a:latin typeface="Arial" panose="020B0604020202020204" pitchFamily="34" charset="0"/>
                <a:cs typeface="Arial" panose="020B0604020202020204" pitchFamily="34" charset="0"/>
              </a:rPr>
              <a:t>Ensures correct execution order of commands</a:t>
            </a:r>
          </a:p>
          <a:p>
            <a:pPr marL="355600" indent="-342900">
              <a:lnSpc>
                <a:spcPct val="100000"/>
              </a:lnSpc>
              <a:spcBef>
                <a:spcPts val="100"/>
              </a:spcBef>
              <a:buClr>
                <a:srgbClr val="F0AB00"/>
              </a:buClr>
              <a:buSzPct val="80000"/>
              <a:buFont typeface="Wingdings"/>
              <a:buChar char=""/>
              <a:tabLst>
                <a:tab pos="354965" algn="l"/>
                <a:tab pos="355600" algn="l"/>
              </a:tabLst>
            </a:pPr>
            <a:r>
              <a:rPr lang="en-IN" sz="2000" dirty="0">
                <a:latin typeface="Arial" panose="020B0604020202020204" pitchFamily="34" charset="0"/>
                <a:cs typeface="Arial" panose="020B0604020202020204" pitchFamily="34" charset="0"/>
              </a:rPr>
              <a:t>Saves time by parallelizing different tasks</a:t>
            </a:r>
          </a:p>
          <a:p>
            <a:pPr marL="355600" indent="-342900">
              <a:lnSpc>
                <a:spcPct val="100000"/>
              </a:lnSpc>
              <a:spcBef>
                <a:spcPts val="100"/>
              </a:spcBef>
              <a:buClr>
                <a:srgbClr val="F0AB00"/>
              </a:buClr>
              <a:buSzPct val="80000"/>
              <a:buFont typeface="Wingdings"/>
              <a:buChar char=""/>
              <a:tabLst>
                <a:tab pos="354965" algn="l"/>
                <a:tab pos="355600" algn="l"/>
              </a:tabLst>
            </a:pPr>
            <a:r>
              <a:rPr lang="en-IN" sz="2000" dirty="0">
                <a:latin typeface="Arial" panose="020B0604020202020204" pitchFamily="34" charset="0"/>
                <a:cs typeface="Arial" panose="020B0604020202020204" pitchFamily="34" charset="0"/>
              </a:rPr>
              <a:t>A precondition for continuous integration</a:t>
            </a:r>
            <a:endParaRPr lang="en-US" sz="2000" dirty="0">
              <a:latin typeface="Arial" panose="020B0604020202020204" pitchFamily="34" charset="0"/>
              <a:cs typeface="Arial" panose="020B0604020202020204" pitchFamily="34" charset="0"/>
            </a:endParaRPr>
          </a:p>
        </p:txBody>
      </p:sp>
      <p:sp>
        <p:nvSpPr>
          <p:cNvPr id="11" name="object 3">
            <a:extLst>
              <a:ext uri="{FF2B5EF4-FFF2-40B4-BE49-F238E27FC236}">
                <a16:creationId xmlns:a16="http://schemas.microsoft.com/office/drawing/2014/main" id="{61B5FA06-E534-F046-9008-E3BEFD7D483B}"/>
              </a:ext>
            </a:extLst>
          </p:cNvPr>
          <p:cNvSpPr txBox="1">
            <a:spLocks/>
          </p:cNvSpPr>
          <p:nvPr/>
        </p:nvSpPr>
        <p:spPr>
          <a:xfrm>
            <a:off x="491301" y="3739581"/>
            <a:ext cx="4080699" cy="443711"/>
          </a:xfrm>
          <a:prstGeom prst="rect">
            <a:avLst/>
          </a:prstGeom>
        </p:spPr>
        <p:txBody>
          <a:bodyPr vert="horz" wrap="square" lIns="0" tIns="12700" rIns="0" bIns="0" rtlCol="0">
            <a:spAutoFit/>
          </a:bodyPr>
          <a:lstStyle>
            <a:lvl1pPr>
              <a:defRPr sz="4400" b="1" i="0">
                <a:solidFill>
                  <a:schemeClr val="bg1"/>
                </a:solidFill>
                <a:latin typeface="Arial"/>
                <a:ea typeface="+mj-ea"/>
                <a:cs typeface="Arial"/>
              </a:defRPr>
            </a:lvl1pPr>
          </a:lstStyle>
          <a:p>
            <a:pPr marL="12700">
              <a:spcBef>
                <a:spcPts val="100"/>
              </a:spcBef>
            </a:pPr>
            <a:r>
              <a:rPr lang="en-US" sz="2800" kern="0" spc="-5" dirty="0">
                <a:solidFill>
                  <a:srgbClr val="000000"/>
                </a:solidFill>
              </a:rPr>
              <a:t>Benefits</a:t>
            </a:r>
            <a:endParaRPr lang="en-US" sz="2800" kern="0" dirty="0"/>
          </a:p>
        </p:txBody>
      </p:sp>
    </p:spTree>
    <p:extLst>
      <p:ext uri="{BB962C8B-B14F-4D97-AF65-F5344CB8AC3E}">
        <p14:creationId xmlns:p14="http://schemas.microsoft.com/office/powerpoint/2010/main" val="12873009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80D7398-DB09-F54C-AB6D-8F3ADF5373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3600" y="1295400"/>
            <a:ext cx="7620000" cy="4711700"/>
          </a:xfrm>
          <a:prstGeom prst="rect">
            <a:avLst/>
          </a:prstGeom>
        </p:spPr>
      </p:pic>
      <p:sp>
        <p:nvSpPr>
          <p:cNvPr id="6" name="object 3">
            <a:extLst>
              <a:ext uri="{FF2B5EF4-FFF2-40B4-BE49-F238E27FC236}">
                <a16:creationId xmlns:a16="http://schemas.microsoft.com/office/drawing/2014/main" id="{F84B2E13-5470-3F4D-AA39-05BB8A601C21}"/>
              </a:ext>
            </a:extLst>
          </p:cNvPr>
          <p:cNvSpPr txBox="1">
            <a:spLocks noGrp="1"/>
          </p:cNvSpPr>
          <p:nvPr>
            <p:ph type="title"/>
          </p:nvPr>
        </p:nvSpPr>
        <p:spPr>
          <a:xfrm>
            <a:off x="762000" y="659822"/>
            <a:ext cx="4080699" cy="628377"/>
          </a:xfrm>
          <a:prstGeom prst="rect">
            <a:avLst/>
          </a:prstGeom>
        </p:spPr>
        <p:txBody>
          <a:bodyPr vert="horz" wrap="square" lIns="0" tIns="12700" rIns="0" bIns="0" rtlCol="0">
            <a:spAutoFit/>
          </a:bodyPr>
          <a:lstStyle/>
          <a:p>
            <a:pPr marL="12700">
              <a:lnSpc>
                <a:spcPct val="100000"/>
              </a:lnSpc>
              <a:spcBef>
                <a:spcPts val="100"/>
              </a:spcBef>
            </a:pPr>
            <a:r>
              <a:rPr lang="en-US" sz="4000" spc="-5" dirty="0">
                <a:solidFill>
                  <a:srgbClr val="000000"/>
                </a:solidFill>
              </a:rPr>
              <a:t>Apache Ant</a:t>
            </a:r>
            <a:endParaRPr sz="4000" dirty="0"/>
          </a:p>
        </p:txBody>
      </p:sp>
    </p:spTree>
    <p:extLst>
      <p:ext uri="{BB962C8B-B14F-4D97-AF65-F5344CB8AC3E}">
        <p14:creationId xmlns:p14="http://schemas.microsoft.com/office/powerpoint/2010/main" val="4094340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17132" y="1143000"/>
            <a:ext cx="11006880" cy="4942379"/>
          </a:xfrm>
          <a:prstGeom prst="rect">
            <a:avLst/>
          </a:prstGeom>
        </p:spPr>
        <p:txBody>
          <a:bodyPr vert="horz" wrap="square" lIns="0" tIns="12700" rIns="0" bIns="0" rtlCol="0">
            <a:spAutoFit/>
          </a:bodyPr>
          <a:lstStyle/>
          <a:p>
            <a:pPr marL="355600" indent="-342900">
              <a:lnSpc>
                <a:spcPct val="100000"/>
              </a:lnSpc>
              <a:spcBef>
                <a:spcPts val="100"/>
              </a:spcBef>
              <a:buClr>
                <a:srgbClr val="F0AB00"/>
              </a:buClr>
              <a:buSzPct val="80000"/>
              <a:buFont typeface="Wingdings"/>
              <a:buChar char=""/>
              <a:tabLst>
                <a:tab pos="354965" algn="l"/>
                <a:tab pos="355600" algn="l"/>
              </a:tabLst>
            </a:pPr>
            <a:r>
              <a:rPr sz="2400" dirty="0">
                <a:latin typeface="Arial" panose="020B0604020202020204" pitchFamily="34" charset="0"/>
                <a:cs typeface="Arial" panose="020B0604020202020204" pitchFamily="34" charset="0"/>
                <a:hlinkClick r:id="rId2"/>
              </a:rPr>
              <a:t>ANT</a:t>
            </a:r>
            <a:r>
              <a:rPr sz="2400" spc="-45" dirty="0">
                <a:latin typeface="Arial" panose="020B0604020202020204" pitchFamily="34" charset="0"/>
                <a:cs typeface="Arial" panose="020B0604020202020204" pitchFamily="34" charset="0"/>
              </a:rPr>
              <a:t> </a:t>
            </a:r>
            <a:r>
              <a:rPr sz="2400" spc="-5" dirty="0">
                <a:latin typeface="Arial" panose="020B0604020202020204" pitchFamily="34" charset="0"/>
                <a:cs typeface="Arial" panose="020B0604020202020204" pitchFamily="34" charset="0"/>
              </a:rPr>
              <a:t>stands</a:t>
            </a:r>
            <a:r>
              <a:rPr sz="2400" spc="-15" dirty="0">
                <a:latin typeface="Arial" panose="020B0604020202020204" pitchFamily="34" charset="0"/>
                <a:cs typeface="Arial" panose="020B0604020202020204" pitchFamily="34" charset="0"/>
              </a:rPr>
              <a:t> </a:t>
            </a:r>
            <a:r>
              <a:rPr sz="2400" spc="-5" dirty="0">
                <a:latin typeface="Arial" panose="020B0604020202020204" pitchFamily="34" charset="0"/>
                <a:cs typeface="Arial" panose="020B0604020202020204" pitchFamily="34" charset="0"/>
              </a:rPr>
              <a:t>for</a:t>
            </a:r>
            <a:r>
              <a:rPr sz="2400" spc="-15" dirty="0">
                <a:latin typeface="Arial" panose="020B0604020202020204" pitchFamily="34" charset="0"/>
                <a:cs typeface="Arial" panose="020B0604020202020204" pitchFamily="34" charset="0"/>
              </a:rPr>
              <a:t> </a:t>
            </a:r>
            <a:r>
              <a:rPr sz="2400" b="1" spc="-5" dirty="0">
                <a:latin typeface="Arial" panose="020B0604020202020204" pitchFamily="34" charset="0"/>
                <a:cs typeface="Arial" panose="020B0604020202020204" pitchFamily="34" charset="0"/>
              </a:rPr>
              <a:t>Another</a:t>
            </a:r>
            <a:r>
              <a:rPr sz="2400" b="1" spc="-15" dirty="0">
                <a:latin typeface="Arial" panose="020B0604020202020204" pitchFamily="34" charset="0"/>
                <a:cs typeface="Arial" panose="020B0604020202020204" pitchFamily="34" charset="0"/>
              </a:rPr>
              <a:t> </a:t>
            </a:r>
            <a:r>
              <a:rPr sz="2400" b="1" spc="-5" dirty="0">
                <a:latin typeface="Arial" panose="020B0604020202020204" pitchFamily="34" charset="0"/>
                <a:cs typeface="Arial" panose="020B0604020202020204" pitchFamily="34" charset="0"/>
              </a:rPr>
              <a:t>Neat</a:t>
            </a:r>
            <a:r>
              <a:rPr sz="2400" b="1" spc="-10" dirty="0">
                <a:latin typeface="Arial" panose="020B0604020202020204" pitchFamily="34" charset="0"/>
                <a:cs typeface="Arial" panose="020B0604020202020204" pitchFamily="34" charset="0"/>
              </a:rPr>
              <a:t> </a:t>
            </a:r>
            <a:r>
              <a:rPr sz="2400" b="1" spc="-30" dirty="0">
                <a:latin typeface="Arial" panose="020B0604020202020204" pitchFamily="34" charset="0"/>
                <a:cs typeface="Arial" panose="020B0604020202020204" pitchFamily="34" charset="0"/>
              </a:rPr>
              <a:t>Tool</a:t>
            </a:r>
            <a:r>
              <a:rPr sz="2400" spc="-30" dirty="0">
                <a:latin typeface="Arial" panose="020B0604020202020204" pitchFamily="34" charset="0"/>
                <a:cs typeface="Arial" panose="020B0604020202020204" pitchFamily="34" charset="0"/>
              </a:rPr>
              <a:t>.</a:t>
            </a:r>
            <a:endParaRPr lang="en-US" sz="2400" spc="-30" dirty="0">
              <a:latin typeface="Arial" panose="020B0604020202020204" pitchFamily="34" charset="0"/>
              <a:cs typeface="Arial" panose="020B0604020202020204" pitchFamily="34" charset="0"/>
            </a:endParaRPr>
          </a:p>
          <a:p>
            <a:pPr marL="355600" indent="-342900">
              <a:lnSpc>
                <a:spcPct val="100000"/>
              </a:lnSpc>
              <a:spcBef>
                <a:spcPts val="100"/>
              </a:spcBef>
              <a:buClr>
                <a:srgbClr val="F0AB00"/>
              </a:buClr>
              <a:buSzPct val="80000"/>
              <a:buFont typeface="Wingdings"/>
              <a:buChar char=""/>
              <a:tabLst>
                <a:tab pos="354965" algn="l"/>
                <a:tab pos="355600" algn="l"/>
              </a:tabLst>
            </a:pPr>
            <a:endParaRPr lang="en-US" sz="2400" spc="-30" dirty="0">
              <a:latin typeface="Arial" panose="020B0604020202020204" pitchFamily="34" charset="0"/>
              <a:cs typeface="Arial" panose="020B0604020202020204" pitchFamily="34" charset="0"/>
            </a:endParaRPr>
          </a:p>
          <a:p>
            <a:pPr marL="355600" indent="-342900">
              <a:spcBef>
                <a:spcPts val="100"/>
              </a:spcBef>
              <a:buClr>
                <a:srgbClr val="F0AB00"/>
              </a:buClr>
              <a:buSzPct val="80000"/>
              <a:buFont typeface="Wingdings"/>
              <a:buChar char=""/>
              <a:tabLst>
                <a:tab pos="354965" algn="l"/>
                <a:tab pos="355600" algn="l"/>
              </a:tabLst>
            </a:pPr>
            <a:r>
              <a:rPr lang="en-US" altLang="en-US" sz="2400" dirty="0">
                <a:latin typeface="Arial" panose="020B0604020202020204" pitchFamily="34" charset="0"/>
                <a:cs typeface="Arial" panose="020B0604020202020204" pitchFamily="34" charset="0"/>
              </a:rPr>
              <a:t>Ant is a Java based tool for automating the build process </a:t>
            </a:r>
            <a:r>
              <a:rPr lang="en-IN" sz="2400" dirty="0">
                <a:latin typeface="Arial" panose="020B0604020202020204" pitchFamily="34" charset="0"/>
                <a:cs typeface="Arial" panose="020B0604020202020204" pitchFamily="34" charset="0"/>
              </a:rPr>
              <a:t>such as compile, package, test and deploy.</a:t>
            </a:r>
          </a:p>
          <a:p>
            <a:pPr marL="355600" indent="-342900">
              <a:spcBef>
                <a:spcPts val="100"/>
              </a:spcBef>
              <a:buClr>
                <a:srgbClr val="F0AB00"/>
              </a:buClr>
              <a:buSzPct val="80000"/>
              <a:buFont typeface="Wingdings"/>
              <a:buChar char=""/>
              <a:tabLst>
                <a:tab pos="354965" algn="l"/>
                <a:tab pos="355600" algn="l"/>
              </a:tabLst>
            </a:pPr>
            <a:endParaRPr lang="en-US" altLang="en-US" sz="2400" dirty="0">
              <a:latin typeface="Arial" panose="020B0604020202020204" pitchFamily="34" charset="0"/>
              <a:cs typeface="Arial" panose="020B0604020202020204" pitchFamily="34" charset="0"/>
            </a:endParaRPr>
          </a:p>
          <a:p>
            <a:pPr marL="355600" indent="-342900">
              <a:spcBef>
                <a:spcPts val="100"/>
              </a:spcBef>
              <a:buClr>
                <a:srgbClr val="F0AB00"/>
              </a:buClr>
              <a:buSzPct val="80000"/>
              <a:buFont typeface="Wingdings"/>
              <a:buChar char=""/>
              <a:tabLst>
                <a:tab pos="354965" algn="l"/>
                <a:tab pos="355600" algn="l"/>
              </a:tabLst>
            </a:pPr>
            <a:r>
              <a:rPr lang="en-US" altLang="en-US" sz="2400" dirty="0">
                <a:latin typeface="Arial" panose="020B0604020202020204" pitchFamily="34" charset="0"/>
                <a:cs typeface="Arial" panose="020B0604020202020204" pitchFamily="34" charset="0"/>
              </a:rPr>
              <a:t>Ant is Open Source, maintained by </a:t>
            </a:r>
            <a:r>
              <a:rPr lang="en-IN" sz="2400" dirty="0">
                <a:latin typeface="Arial" panose="020B0604020202020204" pitchFamily="34" charset="0"/>
                <a:cs typeface="Arial" panose="020B0604020202020204" pitchFamily="34" charset="0"/>
                <a:hlinkClick r:id="rId3"/>
              </a:rPr>
              <a:t>Apache</a:t>
            </a:r>
            <a:r>
              <a:rPr lang="en-IN" sz="2400" dirty="0">
                <a:latin typeface="Arial" panose="020B0604020202020204" pitchFamily="34" charset="0"/>
                <a:cs typeface="Arial" panose="020B0604020202020204" pitchFamily="34" charset="0"/>
              </a:rPr>
              <a:t> (released on 19 July 2000).</a:t>
            </a:r>
          </a:p>
          <a:p>
            <a:pPr marL="355600" indent="-342900">
              <a:spcBef>
                <a:spcPts val="100"/>
              </a:spcBef>
              <a:buClr>
                <a:srgbClr val="F0AB00"/>
              </a:buClr>
              <a:buSzPct val="80000"/>
              <a:buFont typeface="Wingdings"/>
              <a:buChar char=""/>
              <a:tabLst>
                <a:tab pos="354965" algn="l"/>
                <a:tab pos="355600" algn="l"/>
              </a:tabLst>
            </a:pPr>
            <a:endParaRPr lang="en-IN" sz="2400" dirty="0">
              <a:latin typeface="Arial" panose="020B0604020202020204" pitchFamily="34" charset="0"/>
              <a:cs typeface="Arial" panose="020B0604020202020204" pitchFamily="34" charset="0"/>
            </a:endParaRPr>
          </a:p>
          <a:p>
            <a:pPr marL="355600" indent="-342900">
              <a:spcBef>
                <a:spcPts val="100"/>
              </a:spcBef>
              <a:buClr>
                <a:srgbClr val="F0AB00"/>
              </a:buClr>
              <a:buSzPct val="80000"/>
              <a:buFont typeface="Wingdings"/>
              <a:buChar char=""/>
              <a:tabLst>
                <a:tab pos="354965" algn="l"/>
                <a:tab pos="355600" algn="l"/>
              </a:tabLst>
            </a:pPr>
            <a:r>
              <a:rPr lang="en-IN" sz="2400" dirty="0">
                <a:latin typeface="Arial" panose="020B0604020202020204" pitchFamily="34" charset="0"/>
                <a:cs typeface="Arial" panose="020B0604020202020204" pitchFamily="34" charset="0"/>
              </a:rPr>
              <a:t>Apache ANT’s build files are written in XML.</a:t>
            </a:r>
          </a:p>
          <a:p>
            <a:pPr marL="355600" indent="-342900">
              <a:spcBef>
                <a:spcPts val="100"/>
              </a:spcBef>
              <a:buClr>
                <a:srgbClr val="F0AB00"/>
              </a:buClr>
              <a:buSzPct val="80000"/>
              <a:buFont typeface="Wingdings"/>
              <a:buChar char=""/>
              <a:tabLst>
                <a:tab pos="354965" algn="l"/>
                <a:tab pos="355600" algn="l"/>
              </a:tabLst>
            </a:pPr>
            <a:endParaRPr lang="en-IN" sz="2400" dirty="0">
              <a:latin typeface="Arial" panose="020B0604020202020204" pitchFamily="34" charset="0"/>
              <a:cs typeface="Arial" panose="020B0604020202020204" pitchFamily="34" charset="0"/>
            </a:endParaRPr>
          </a:p>
          <a:p>
            <a:pPr marL="355600" indent="-342900">
              <a:spcBef>
                <a:spcPts val="100"/>
              </a:spcBef>
              <a:buClr>
                <a:srgbClr val="F0AB00"/>
              </a:buClr>
              <a:buSzPct val="80000"/>
              <a:buFont typeface="Wingdings"/>
              <a:buChar char=""/>
              <a:tabLst>
                <a:tab pos="354965" algn="l"/>
                <a:tab pos="355600" algn="l"/>
              </a:tabLst>
            </a:pPr>
            <a:r>
              <a:rPr lang="en-IN" sz="2400" dirty="0">
                <a:latin typeface="Arial" panose="020B0604020202020204" pitchFamily="34" charset="0"/>
                <a:cs typeface="Arial" panose="020B0604020202020204" pitchFamily="34" charset="0"/>
              </a:rPr>
              <a:t>Ant is cross platform and portable. </a:t>
            </a:r>
            <a:r>
              <a:rPr lang="en-IN" altLang="en-US" sz="2400" dirty="0">
                <a:latin typeface="Arial" panose="020B0604020202020204" pitchFamily="34" charset="0"/>
                <a:cs typeface="Arial" panose="020B0604020202020204" pitchFamily="34" charset="0"/>
              </a:rPr>
              <a:t>Faster since each command is executed within JVM</a:t>
            </a:r>
            <a:endParaRPr lang="en-IN" sz="2400" dirty="0">
              <a:latin typeface="Arial" panose="020B0604020202020204" pitchFamily="34" charset="0"/>
              <a:cs typeface="Arial" panose="020B0604020202020204" pitchFamily="34" charset="0"/>
            </a:endParaRPr>
          </a:p>
          <a:p>
            <a:pPr marL="355600" indent="-342900">
              <a:spcBef>
                <a:spcPts val="100"/>
              </a:spcBef>
              <a:buClr>
                <a:srgbClr val="F0AB00"/>
              </a:buClr>
              <a:buSzPct val="80000"/>
              <a:buFont typeface="Wingdings"/>
              <a:buChar char=""/>
              <a:tabLst>
                <a:tab pos="354965" algn="l"/>
                <a:tab pos="355600" algn="l"/>
              </a:tabLst>
            </a:pPr>
            <a:endParaRPr lang="en-IN" altLang="en-US" sz="2400" dirty="0">
              <a:latin typeface="Arial" panose="020B0604020202020204" pitchFamily="34" charset="0"/>
              <a:cs typeface="Arial" panose="020B0604020202020204" pitchFamily="34" charset="0"/>
            </a:endParaRPr>
          </a:p>
          <a:p>
            <a:pPr marL="355600" indent="-342900">
              <a:spcBef>
                <a:spcPts val="100"/>
              </a:spcBef>
              <a:buClr>
                <a:srgbClr val="F0AB00"/>
              </a:buClr>
              <a:buSzPct val="80000"/>
              <a:buFont typeface="Wingdings"/>
              <a:buChar char=""/>
              <a:tabLst>
                <a:tab pos="354965" algn="l"/>
                <a:tab pos="355600" algn="l"/>
              </a:tabLst>
            </a:pPr>
            <a:r>
              <a:rPr lang="en-IN" altLang="en-US" sz="2400" dirty="0">
                <a:latin typeface="Arial" panose="020B0604020202020204" pitchFamily="34" charset="0"/>
                <a:cs typeface="Arial" panose="020B0604020202020204" pitchFamily="34" charset="0"/>
              </a:rPr>
              <a:t>One-time setup hassle provides easy building of a project</a:t>
            </a:r>
          </a:p>
        </p:txBody>
      </p:sp>
      <p:sp>
        <p:nvSpPr>
          <p:cNvPr id="3" name="object 3"/>
          <p:cNvSpPr txBox="1">
            <a:spLocks noGrp="1"/>
          </p:cNvSpPr>
          <p:nvPr>
            <p:ph type="title"/>
          </p:nvPr>
        </p:nvSpPr>
        <p:spPr>
          <a:xfrm>
            <a:off x="491301" y="478027"/>
            <a:ext cx="3394899" cy="443711"/>
          </a:xfrm>
          <a:prstGeom prst="rect">
            <a:avLst/>
          </a:prstGeom>
        </p:spPr>
        <p:txBody>
          <a:bodyPr vert="horz" wrap="square" lIns="0" tIns="12700" rIns="0" bIns="0" rtlCol="0">
            <a:spAutoFit/>
          </a:bodyPr>
          <a:lstStyle/>
          <a:p>
            <a:pPr marL="12700">
              <a:lnSpc>
                <a:spcPct val="100000"/>
              </a:lnSpc>
              <a:spcBef>
                <a:spcPts val="100"/>
              </a:spcBef>
            </a:pPr>
            <a:r>
              <a:rPr sz="2800" spc="-5" dirty="0">
                <a:solidFill>
                  <a:srgbClr val="000000"/>
                </a:solidFill>
              </a:rPr>
              <a:t>In</a:t>
            </a:r>
            <a:r>
              <a:rPr sz="2800" dirty="0">
                <a:solidFill>
                  <a:srgbClr val="000000"/>
                </a:solidFill>
              </a:rPr>
              <a:t>tr</a:t>
            </a:r>
            <a:r>
              <a:rPr sz="2800" spc="-5" dirty="0">
                <a:solidFill>
                  <a:srgbClr val="000000"/>
                </a:solidFill>
              </a:rPr>
              <a:t>odu</a:t>
            </a:r>
            <a:r>
              <a:rPr sz="2800" dirty="0">
                <a:solidFill>
                  <a:srgbClr val="000000"/>
                </a:solidFill>
              </a:rPr>
              <a:t>ct</a:t>
            </a:r>
            <a:r>
              <a:rPr sz="2800" spc="-5" dirty="0">
                <a:solidFill>
                  <a:srgbClr val="000000"/>
                </a:solidFill>
              </a:rPr>
              <a:t>ion</a:t>
            </a:r>
            <a:endParaRPr sz="2800" dirty="0"/>
          </a:p>
        </p:txBody>
      </p:sp>
      <p:sp>
        <p:nvSpPr>
          <p:cNvPr id="5" name="object 5"/>
          <p:cNvSpPr txBox="1">
            <a:spLocks noGrp="1"/>
          </p:cNvSpPr>
          <p:nvPr>
            <p:ph type="sldNum" sz="quarter" idx="7"/>
          </p:nvPr>
        </p:nvSpPr>
        <p:spPr>
          <a:prstGeom prst="rect">
            <a:avLst/>
          </a:prstGeom>
        </p:spPr>
        <p:txBody>
          <a:bodyPr vert="horz" wrap="square" lIns="0" tIns="1905" rIns="0" bIns="0" rtlCol="0">
            <a:spAutoFit/>
          </a:bodyPr>
          <a:lstStyle/>
          <a:p>
            <a:pPr marL="101600">
              <a:lnSpc>
                <a:spcPct val="100000"/>
              </a:lnSpc>
              <a:spcBef>
                <a:spcPts val="15"/>
              </a:spcBef>
            </a:pPr>
            <a:fld id="{81D60167-4931-47E6-BA6A-407CBD079E47}" type="slidenum">
              <a:rPr dirty="0"/>
              <a:t>7</a:t>
            </a:fld>
            <a:endParaRPr dirty="0"/>
          </a:p>
        </p:txBody>
      </p:sp>
      <p:sp>
        <p:nvSpPr>
          <p:cNvPr id="6" name="object 6"/>
          <p:cNvSpPr txBox="1">
            <a:spLocks noGrp="1"/>
          </p:cNvSpPr>
          <p:nvPr>
            <p:ph type="ftr" sz="quarter" idx="5"/>
          </p:nvPr>
        </p:nvSpPr>
        <p:spPr>
          <a:prstGeom prst="rect">
            <a:avLst/>
          </a:prstGeom>
        </p:spPr>
        <p:txBody>
          <a:bodyPr vert="horz" wrap="square" lIns="0" tIns="5080" rIns="0" bIns="0" rtlCol="0">
            <a:spAutoFit/>
          </a:bodyPr>
          <a:lstStyle/>
          <a:p>
            <a:pPr marL="12700">
              <a:lnSpc>
                <a:spcPct val="100000"/>
              </a:lnSpc>
              <a:spcBef>
                <a:spcPts val="40"/>
              </a:spcBef>
            </a:pPr>
            <a:r>
              <a:rPr dirty="0"/>
              <a:t>©</a:t>
            </a:r>
            <a:r>
              <a:rPr spc="50" dirty="0"/>
              <a:t> </a:t>
            </a:r>
            <a:r>
              <a:rPr dirty="0"/>
              <a:t>2020</a:t>
            </a:r>
            <a:r>
              <a:rPr spc="-5" dirty="0"/>
              <a:t> SAP SE </a:t>
            </a:r>
            <a:r>
              <a:rPr dirty="0"/>
              <a:t>or</a:t>
            </a:r>
            <a:r>
              <a:rPr spc="-5" dirty="0"/>
              <a:t> </a:t>
            </a:r>
            <a:r>
              <a:rPr dirty="0"/>
              <a:t>an</a:t>
            </a:r>
            <a:r>
              <a:rPr spc="-5" dirty="0"/>
              <a:t> SAP affiliate </a:t>
            </a:r>
            <a:r>
              <a:rPr dirty="0"/>
              <a:t>company.</a:t>
            </a:r>
            <a:r>
              <a:rPr spc="-10" dirty="0"/>
              <a:t> </a:t>
            </a:r>
            <a:r>
              <a:rPr spc="-5" dirty="0"/>
              <a:t>All</a:t>
            </a:r>
            <a:r>
              <a:rPr dirty="0"/>
              <a:t> </a:t>
            </a:r>
            <a:r>
              <a:rPr spc="-5" dirty="0"/>
              <a:t>rights </a:t>
            </a:r>
            <a:r>
              <a:rPr dirty="0"/>
              <a:t>reserved.</a:t>
            </a:r>
            <a:r>
              <a:rPr spc="155" dirty="0"/>
              <a:t> </a:t>
            </a:r>
            <a:r>
              <a:rPr spc="-445" dirty="0"/>
              <a:t>ǀ</a:t>
            </a:r>
            <a:r>
              <a:rPr spc="310" dirty="0"/>
              <a:t> </a:t>
            </a:r>
            <a:r>
              <a:rPr spc="-5" dirty="0"/>
              <a:t>INTERNAL</a:t>
            </a:r>
          </a:p>
        </p:txBody>
      </p:sp>
    </p:spTree>
    <p:extLst>
      <p:ext uri="{BB962C8B-B14F-4D97-AF65-F5344CB8AC3E}">
        <p14:creationId xmlns:p14="http://schemas.microsoft.com/office/powerpoint/2010/main" val="1606348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89985" y="304800"/>
            <a:ext cx="5606015" cy="382156"/>
          </a:xfrm>
          <a:prstGeom prst="rect">
            <a:avLst/>
          </a:prstGeom>
        </p:spPr>
        <p:txBody>
          <a:bodyPr vert="horz" wrap="square" lIns="0" tIns="12700" rIns="0" bIns="0" rtlCol="0">
            <a:spAutoFit/>
          </a:bodyPr>
          <a:lstStyle/>
          <a:p>
            <a:pPr marL="12700">
              <a:lnSpc>
                <a:spcPct val="100000"/>
              </a:lnSpc>
              <a:spcBef>
                <a:spcPts val="100"/>
              </a:spcBef>
              <a:tabLst>
                <a:tab pos="1620520" algn="l"/>
              </a:tabLst>
            </a:pPr>
            <a:r>
              <a:rPr lang="en-US" sz="2400" spc="-5" dirty="0">
                <a:solidFill>
                  <a:srgbClr val="000000"/>
                </a:solidFill>
              </a:rPr>
              <a:t>Example 1 - </a:t>
            </a:r>
            <a:r>
              <a:rPr sz="2400" spc="-5" dirty="0">
                <a:solidFill>
                  <a:srgbClr val="000000"/>
                </a:solidFill>
              </a:rPr>
              <a:t>build.</a:t>
            </a:r>
            <a:r>
              <a:rPr sz="2400" dirty="0">
                <a:solidFill>
                  <a:srgbClr val="000000"/>
                </a:solidFill>
              </a:rPr>
              <a:t>xml</a:t>
            </a:r>
            <a:endParaRPr sz="2400" dirty="0"/>
          </a:p>
        </p:txBody>
      </p:sp>
      <p:pic>
        <p:nvPicPr>
          <p:cNvPr id="4" name="object 4"/>
          <p:cNvPicPr/>
          <p:nvPr/>
        </p:nvPicPr>
        <p:blipFill>
          <a:blip r:embed="rId2" cstate="print"/>
          <a:stretch>
            <a:fillRect/>
          </a:stretch>
        </p:blipFill>
        <p:spPr>
          <a:xfrm>
            <a:off x="7295219" y="860678"/>
            <a:ext cx="4583398" cy="1448803"/>
          </a:xfrm>
          <a:prstGeom prst="rect">
            <a:avLst/>
          </a:prstGeom>
        </p:spPr>
      </p:pic>
      <p:pic>
        <p:nvPicPr>
          <p:cNvPr id="5" name="object 5"/>
          <p:cNvPicPr/>
          <p:nvPr/>
        </p:nvPicPr>
        <p:blipFill>
          <a:blip r:embed="rId3" cstate="print"/>
          <a:stretch>
            <a:fillRect/>
          </a:stretch>
        </p:blipFill>
        <p:spPr>
          <a:xfrm>
            <a:off x="7312009" y="2632472"/>
            <a:ext cx="4717033" cy="1787127"/>
          </a:xfrm>
          <a:prstGeom prst="rect">
            <a:avLst/>
          </a:prstGeom>
        </p:spPr>
      </p:pic>
      <p:pic>
        <p:nvPicPr>
          <p:cNvPr id="6" name="object 6"/>
          <p:cNvPicPr/>
          <p:nvPr/>
        </p:nvPicPr>
        <p:blipFill>
          <a:blip r:embed="rId4" cstate="print"/>
          <a:stretch>
            <a:fillRect/>
          </a:stretch>
        </p:blipFill>
        <p:spPr>
          <a:xfrm>
            <a:off x="7366178" y="4742590"/>
            <a:ext cx="4078368" cy="876150"/>
          </a:xfrm>
          <a:prstGeom prst="rect">
            <a:avLst/>
          </a:prstGeom>
        </p:spPr>
      </p:pic>
      <p:sp>
        <p:nvSpPr>
          <p:cNvPr id="7" name="object 7"/>
          <p:cNvSpPr txBox="1">
            <a:spLocks noGrp="1"/>
          </p:cNvSpPr>
          <p:nvPr>
            <p:ph type="sldNum" sz="quarter" idx="7"/>
          </p:nvPr>
        </p:nvSpPr>
        <p:spPr>
          <a:prstGeom prst="rect">
            <a:avLst/>
          </a:prstGeom>
        </p:spPr>
        <p:txBody>
          <a:bodyPr vert="horz" wrap="square" lIns="0" tIns="1905" rIns="0" bIns="0" rtlCol="0">
            <a:spAutoFit/>
          </a:bodyPr>
          <a:lstStyle/>
          <a:p>
            <a:pPr marL="101600">
              <a:lnSpc>
                <a:spcPct val="100000"/>
              </a:lnSpc>
              <a:spcBef>
                <a:spcPts val="15"/>
              </a:spcBef>
            </a:pPr>
            <a:fld id="{81D60167-4931-47E6-BA6A-407CBD079E47}" type="slidenum">
              <a:rPr dirty="0"/>
              <a:t>8</a:t>
            </a:fld>
            <a:endParaRPr dirty="0"/>
          </a:p>
        </p:txBody>
      </p:sp>
      <p:sp>
        <p:nvSpPr>
          <p:cNvPr id="8" name="object 8"/>
          <p:cNvSpPr txBox="1">
            <a:spLocks noGrp="1"/>
          </p:cNvSpPr>
          <p:nvPr>
            <p:ph type="ftr" sz="quarter" idx="5"/>
          </p:nvPr>
        </p:nvSpPr>
        <p:spPr>
          <a:prstGeom prst="rect">
            <a:avLst/>
          </a:prstGeom>
        </p:spPr>
        <p:txBody>
          <a:bodyPr vert="horz" wrap="square" lIns="0" tIns="5080" rIns="0" bIns="0" rtlCol="0">
            <a:spAutoFit/>
          </a:bodyPr>
          <a:lstStyle/>
          <a:p>
            <a:pPr marL="12700">
              <a:lnSpc>
                <a:spcPct val="100000"/>
              </a:lnSpc>
              <a:spcBef>
                <a:spcPts val="40"/>
              </a:spcBef>
            </a:pPr>
            <a:r>
              <a:rPr dirty="0"/>
              <a:t>©</a:t>
            </a:r>
            <a:r>
              <a:rPr spc="50" dirty="0"/>
              <a:t> </a:t>
            </a:r>
            <a:r>
              <a:rPr dirty="0"/>
              <a:t>2020</a:t>
            </a:r>
            <a:r>
              <a:rPr spc="-5" dirty="0"/>
              <a:t> SAP SE </a:t>
            </a:r>
            <a:r>
              <a:rPr dirty="0"/>
              <a:t>or</a:t>
            </a:r>
            <a:r>
              <a:rPr spc="-5" dirty="0"/>
              <a:t> </a:t>
            </a:r>
            <a:r>
              <a:rPr dirty="0"/>
              <a:t>an</a:t>
            </a:r>
            <a:r>
              <a:rPr spc="-5" dirty="0"/>
              <a:t> SAP affiliate </a:t>
            </a:r>
            <a:r>
              <a:rPr dirty="0"/>
              <a:t>company.</a:t>
            </a:r>
            <a:r>
              <a:rPr spc="-10" dirty="0"/>
              <a:t> </a:t>
            </a:r>
            <a:r>
              <a:rPr spc="-5" dirty="0"/>
              <a:t>All</a:t>
            </a:r>
            <a:r>
              <a:rPr dirty="0"/>
              <a:t> </a:t>
            </a:r>
            <a:r>
              <a:rPr spc="-5" dirty="0"/>
              <a:t>rights </a:t>
            </a:r>
            <a:r>
              <a:rPr dirty="0"/>
              <a:t>reserved.</a:t>
            </a:r>
            <a:r>
              <a:rPr spc="155" dirty="0"/>
              <a:t> </a:t>
            </a:r>
            <a:r>
              <a:rPr spc="-445" dirty="0"/>
              <a:t>ǀ</a:t>
            </a:r>
            <a:r>
              <a:rPr spc="310" dirty="0"/>
              <a:t> </a:t>
            </a:r>
            <a:r>
              <a:rPr spc="-5" dirty="0"/>
              <a:t>INTERNAL</a:t>
            </a:r>
          </a:p>
        </p:txBody>
      </p:sp>
      <p:pic>
        <p:nvPicPr>
          <p:cNvPr id="12" name="Picture 11">
            <a:extLst>
              <a:ext uri="{FF2B5EF4-FFF2-40B4-BE49-F238E27FC236}">
                <a16:creationId xmlns:a16="http://schemas.microsoft.com/office/drawing/2014/main" id="{47EF5FB3-1B68-7D47-AFD3-C374F7B1153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9985" y="932714"/>
            <a:ext cx="6596615" cy="5824779"/>
          </a:xfrm>
          <a:prstGeom prst="rect">
            <a:avLst/>
          </a:prstGeom>
          <a:ln>
            <a:solidFill>
              <a:schemeClr val="tx1"/>
            </a:solid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2">
            <a:extLst>
              <a:ext uri="{FF2B5EF4-FFF2-40B4-BE49-F238E27FC236}">
                <a16:creationId xmlns:a16="http://schemas.microsoft.com/office/drawing/2014/main" id="{674A8F9D-C1E6-454E-9762-315235863BB0}"/>
              </a:ext>
            </a:extLst>
          </p:cNvPr>
          <p:cNvSpPr txBox="1">
            <a:spLocks noGrp="1"/>
          </p:cNvSpPr>
          <p:nvPr>
            <p:ph type="title"/>
          </p:nvPr>
        </p:nvSpPr>
        <p:spPr>
          <a:xfrm>
            <a:off x="456118" y="188880"/>
            <a:ext cx="5606015" cy="382156"/>
          </a:xfrm>
          <a:prstGeom prst="rect">
            <a:avLst/>
          </a:prstGeom>
        </p:spPr>
        <p:txBody>
          <a:bodyPr vert="horz" wrap="square" lIns="0" tIns="12700" rIns="0" bIns="0" rtlCol="0">
            <a:spAutoFit/>
          </a:bodyPr>
          <a:lstStyle/>
          <a:p>
            <a:pPr marL="12700">
              <a:lnSpc>
                <a:spcPct val="100000"/>
              </a:lnSpc>
              <a:spcBef>
                <a:spcPts val="100"/>
              </a:spcBef>
              <a:tabLst>
                <a:tab pos="1620520" algn="l"/>
              </a:tabLst>
            </a:pPr>
            <a:r>
              <a:rPr lang="en-US" sz="2400" spc="-5" dirty="0">
                <a:solidFill>
                  <a:srgbClr val="000000"/>
                </a:solidFill>
              </a:rPr>
              <a:t>Data Types</a:t>
            </a:r>
            <a:endParaRPr sz="2400" dirty="0"/>
          </a:p>
        </p:txBody>
      </p:sp>
      <p:sp>
        <p:nvSpPr>
          <p:cNvPr id="10" name="object 2">
            <a:extLst>
              <a:ext uri="{FF2B5EF4-FFF2-40B4-BE49-F238E27FC236}">
                <a16:creationId xmlns:a16="http://schemas.microsoft.com/office/drawing/2014/main" id="{9AD9760B-802D-C94B-8316-4BA007C26EC8}"/>
              </a:ext>
            </a:extLst>
          </p:cNvPr>
          <p:cNvSpPr txBox="1"/>
          <p:nvPr/>
        </p:nvSpPr>
        <p:spPr>
          <a:xfrm>
            <a:off x="220134" y="612393"/>
            <a:ext cx="5583767" cy="1146468"/>
          </a:xfrm>
          <a:prstGeom prst="rect">
            <a:avLst/>
          </a:prstGeom>
        </p:spPr>
        <p:txBody>
          <a:bodyPr vert="horz" wrap="square" lIns="0" tIns="12700" rIns="0" bIns="0" rtlCol="0">
            <a:spAutoFit/>
          </a:bodyPr>
          <a:lstStyle/>
          <a:p>
            <a:pPr marL="355600" indent="-342900">
              <a:spcBef>
                <a:spcPts val="100"/>
              </a:spcBef>
              <a:buClr>
                <a:srgbClr val="F0AB00"/>
              </a:buClr>
              <a:buSzPct val="80000"/>
              <a:buFont typeface="Wingdings"/>
              <a:buChar char=""/>
              <a:tabLst>
                <a:tab pos="354965" algn="l"/>
                <a:tab pos="355600" algn="l"/>
              </a:tabLst>
            </a:pPr>
            <a:r>
              <a:rPr lang="en-IN" b="1" dirty="0">
                <a:latin typeface="Arial" panose="020B0604020202020204" pitchFamily="34" charset="0"/>
                <a:cs typeface="Arial" panose="020B0604020202020204" pitchFamily="34" charset="0"/>
              </a:rPr>
              <a:t>Fileset</a:t>
            </a:r>
            <a:r>
              <a:rPr lang="en-US" b="1" dirty="0">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It is used as a filter to include or exclude files that match a particular pattern.</a:t>
            </a:r>
          </a:p>
          <a:p>
            <a:pPr marL="355600" indent="-342900">
              <a:spcBef>
                <a:spcPts val="100"/>
              </a:spcBef>
              <a:buClr>
                <a:srgbClr val="F0AB00"/>
              </a:buClr>
              <a:buSzPct val="80000"/>
              <a:buFont typeface="Wingdings"/>
              <a:buChar char=""/>
              <a:tabLst>
                <a:tab pos="354965" algn="l"/>
                <a:tab pos="355600" algn="l"/>
              </a:tabLst>
            </a:pPr>
            <a:endParaRPr lang="en-IN" dirty="0">
              <a:latin typeface="Arial" panose="020B0604020202020204" pitchFamily="34" charset="0"/>
              <a:cs typeface="Arial" panose="020B0604020202020204" pitchFamily="34" charset="0"/>
            </a:endParaRPr>
          </a:p>
          <a:p>
            <a:pPr marL="12700">
              <a:spcBef>
                <a:spcPts val="100"/>
              </a:spcBef>
              <a:buClr>
                <a:srgbClr val="F0AB00"/>
              </a:buClr>
              <a:buSzPct val="80000"/>
              <a:tabLst>
                <a:tab pos="354965" algn="l"/>
                <a:tab pos="355600" algn="l"/>
              </a:tabLst>
            </a:pPr>
            <a:endParaRPr lang="en-IN" dirty="0">
              <a:latin typeface="Arial" panose="020B0604020202020204" pitchFamily="34" charset="0"/>
              <a:cs typeface="Arial" panose="020B0604020202020204" pitchFamily="34" charset="0"/>
            </a:endParaRPr>
          </a:p>
        </p:txBody>
      </p:sp>
      <p:pic>
        <p:nvPicPr>
          <p:cNvPr id="12" name="Picture 11">
            <a:extLst>
              <a:ext uri="{FF2B5EF4-FFF2-40B4-BE49-F238E27FC236}">
                <a16:creationId xmlns:a16="http://schemas.microsoft.com/office/drawing/2014/main" id="{679116A8-9DD8-3A42-8C0C-1FC03EA66B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4934" y="1218663"/>
            <a:ext cx="5583766" cy="1193800"/>
          </a:xfrm>
          <a:prstGeom prst="rect">
            <a:avLst/>
          </a:prstGeom>
        </p:spPr>
      </p:pic>
      <p:pic>
        <p:nvPicPr>
          <p:cNvPr id="14" name="Picture 13">
            <a:extLst>
              <a:ext uri="{FF2B5EF4-FFF2-40B4-BE49-F238E27FC236}">
                <a16:creationId xmlns:a16="http://schemas.microsoft.com/office/drawing/2014/main" id="{5E8BAEEC-3234-B54C-90EF-60F0863F0C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90400" y="4090956"/>
            <a:ext cx="5050100" cy="1276239"/>
          </a:xfrm>
          <a:prstGeom prst="rect">
            <a:avLst/>
          </a:prstGeom>
        </p:spPr>
      </p:pic>
      <p:pic>
        <p:nvPicPr>
          <p:cNvPr id="16" name="Picture 15">
            <a:extLst>
              <a:ext uri="{FF2B5EF4-FFF2-40B4-BE49-F238E27FC236}">
                <a16:creationId xmlns:a16="http://schemas.microsoft.com/office/drawing/2014/main" id="{32F521BD-C65A-1D4B-955E-EA5F0687D00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20166" y="5663358"/>
            <a:ext cx="5100634" cy="1015663"/>
          </a:xfrm>
          <a:prstGeom prst="rect">
            <a:avLst/>
          </a:prstGeom>
        </p:spPr>
      </p:pic>
      <p:sp>
        <p:nvSpPr>
          <p:cNvPr id="17" name="object 2">
            <a:extLst>
              <a:ext uri="{FF2B5EF4-FFF2-40B4-BE49-F238E27FC236}">
                <a16:creationId xmlns:a16="http://schemas.microsoft.com/office/drawing/2014/main" id="{120BAA11-80D6-6344-BADF-05A144608CF7}"/>
              </a:ext>
            </a:extLst>
          </p:cNvPr>
          <p:cNvSpPr txBox="1"/>
          <p:nvPr/>
        </p:nvSpPr>
        <p:spPr>
          <a:xfrm>
            <a:off x="6502400" y="624871"/>
            <a:ext cx="5367866" cy="856645"/>
          </a:xfrm>
          <a:prstGeom prst="rect">
            <a:avLst/>
          </a:prstGeom>
        </p:spPr>
        <p:txBody>
          <a:bodyPr vert="horz" wrap="square" lIns="0" tIns="12700" rIns="0" bIns="0" rtlCol="0">
            <a:spAutoFit/>
          </a:bodyPr>
          <a:lstStyle/>
          <a:p>
            <a:pPr marL="355600" indent="-342900">
              <a:spcBef>
                <a:spcPts val="100"/>
              </a:spcBef>
              <a:buClr>
                <a:srgbClr val="F0AB00"/>
              </a:buClr>
              <a:buSzPct val="80000"/>
              <a:buFont typeface="Wingdings"/>
              <a:buChar char=""/>
              <a:tabLst>
                <a:tab pos="354965" algn="l"/>
                <a:tab pos="355600" algn="l"/>
              </a:tabLst>
            </a:pPr>
            <a:r>
              <a:rPr lang="en-IN" b="1" dirty="0">
                <a:latin typeface="Arial" panose="020B0604020202020204" pitchFamily="34" charset="0"/>
                <a:cs typeface="Arial" panose="020B0604020202020204" pitchFamily="34" charset="0"/>
              </a:rPr>
              <a:t>File list</a:t>
            </a:r>
            <a:r>
              <a:rPr lang="en-US" b="1" dirty="0">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similar to the file set but it  does not support wild cards.</a:t>
            </a:r>
            <a:endParaRPr lang="en-IN" b="1" dirty="0">
              <a:latin typeface="Arial" panose="020B0604020202020204" pitchFamily="34" charset="0"/>
              <a:cs typeface="Arial" panose="020B0604020202020204" pitchFamily="34" charset="0"/>
            </a:endParaRPr>
          </a:p>
          <a:p>
            <a:pPr marL="355600" indent="-342900">
              <a:spcBef>
                <a:spcPts val="100"/>
              </a:spcBef>
              <a:buClr>
                <a:srgbClr val="F0AB00"/>
              </a:buClr>
              <a:buSzPct val="80000"/>
              <a:buFont typeface="Wingdings"/>
              <a:buChar char=""/>
              <a:tabLst>
                <a:tab pos="354965" algn="l"/>
                <a:tab pos="355600" algn="l"/>
              </a:tabLst>
            </a:pPr>
            <a:endParaRPr lang="en-IN" b="1" dirty="0">
              <a:latin typeface="Arial" panose="020B0604020202020204" pitchFamily="34" charset="0"/>
              <a:cs typeface="Arial" panose="020B0604020202020204" pitchFamily="34" charset="0"/>
            </a:endParaRPr>
          </a:p>
        </p:txBody>
      </p:sp>
      <p:pic>
        <p:nvPicPr>
          <p:cNvPr id="19" name="Picture 18">
            <a:extLst>
              <a:ext uri="{FF2B5EF4-FFF2-40B4-BE49-F238E27FC236}">
                <a16:creationId xmlns:a16="http://schemas.microsoft.com/office/drawing/2014/main" id="{D0BF3E94-55A8-1A42-8099-362FE7135D7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20166" y="1284310"/>
            <a:ext cx="4610100" cy="1544215"/>
          </a:xfrm>
          <a:prstGeom prst="rect">
            <a:avLst/>
          </a:prstGeom>
        </p:spPr>
      </p:pic>
      <p:pic>
        <p:nvPicPr>
          <p:cNvPr id="21" name="Picture 20">
            <a:extLst>
              <a:ext uri="{FF2B5EF4-FFF2-40B4-BE49-F238E27FC236}">
                <a16:creationId xmlns:a16="http://schemas.microsoft.com/office/drawing/2014/main" id="{DA6743F6-9E69-F74C-815A-DB00670557E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1555" y="3330492"/>
            <a:ext cx="5415140" cy="1155700"/>
          </a:xfrm>
          <a:prstGeom prst="rect">
            <a:avLst/>
          </a:prstGeom>
        </p:spPr>
      </p:pic>
      <p:sp>
        <p:nvSpPr>
          <p:cNvPr id="22" name="TextBox 21">
            <a:extLst>
              <a:ext uri="{FF2B5EF4-FFF2-40B4-BE49-F238E27FC236}">
                <a16:creationId xmlns:a16="http://schemas.microsoft.com/office/drawing/2014/main" id="{FDF286FA-06F8-B14E-823F-813851FC8207}"/>
              </a:ext>
            </a:extLst>
          </p:cNvPr>
          <p:cNvSpPr txBox="1"/>
          <p:nvPr/>
        </p:nvSpPr>
        <p:spPr>
          <a:xfrm>
            <a:off x="6464300" y="3007086"/>
            <a:ext cx="5702300" cy="923330"/>
          </a:xfrm>
          <a:prstGeom prst="rect">
            <a:avLst/>
          </a:prstGeom>
          <a:noFill/>
        </p:spPr>
        <p:txBody>
          <a:bodyPr wrap="square" rtlCol="0">
            <a:spAutoFit/>
          </a:bodyPr>
          <a:lstStyle/>
          <a:p>
            <a:pPr marL="285750" indent="-285750">
              <a:buClr>
                <a:schemeClr val="accent6">
                  <a:lumMod val="60000"/>
                  <a:lumOff val="40000"/>
                </a:schemeClr>
              </a:buClr>
              <a:buFont typeface="Wingdings" pitchFamily="2" charset="2"/>
              <a:buChar char="Ø"/>
            </a:pPr>
            <a:r>
              <a:rPr lang="en-IN" b="1" dirty="0">
                <a:latin typeface="Arial" panose="020B0604020202020204" pitchFamily="34" charset="0"/>
                <a:cs typeface="Arial" panose="020B0604020202020204" pitchFamily="34" charset="0"/>
              </a:rPr>
              <a:t>Pattern set</a:t>
            </a:r>
            <a:r>
              <a:rPr lang="en-US" b="1" spc="-30" dirty="0">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A pattern set is a pattern that </a:t>
            </a:r>
          </a:p>
          <a:p>
            <a:pPr>
              <a:buClr>
                <a:schemeClr val="accent6">
                  <a:lumMod val="60000"/>
                  <a:lumOff val="40000"/>
                </a:schemeClr>
              </a:buClr>
            </a:pPr>
            <a:r>
              <a:rPr lang="en-IN" dirty="0">
                <a:latin typeface="Arial" panose="020B0604020202020204" pitchFamily="34" charset="0"/>
                <a:cs typeface="Arial" panose="020B0604020202020204" pitchFamily="34" charset="0"/>
              </a:rPr>
              <a:t>    allows to filter files or folders easily based </a:t>
            </a:r>
          </a:p>
          <a:p>
            <a:pPr>
              <a:buClr>
                <a:schemeClr val="accent6">
                  <a:lumMod val="60000"/>
                  <a:lumOff val="40000"/>
                </a:schemeClr>
              </a:buClr>
            </a:pPr>
            <a:r>
              <a:rPr lang="en-IN" dirty="0">
                <a:latin typeface="Arial" panose="020B0604020202020204" pitchFamily="34" charset="0"/>
                <a:cs typeface="Arial" panose="020B0604020202020204" pitchFamily="34" charset="0"/>
              </a:rPr>
              <a:t>    on certain patterns.</a:t>
            </a:r>
            <a:endParaRPr lang="en-US" dirty="0">
              <a:latin typeface="Arial" panose="020B0604020202020204" pitchFamily="34" charset="0"/>
              <a:cs typeface="Arial" panose="020B0604020202020204" pitchFamily="34" charset="0"/>
            </a:endParaRPr>
          </a:p>
        </p:txBody>
      </p:sp>
      <p:sp>
        <p:nvSpPr>
          <p:cNvPr id="23" name="TextBox 22">
            <a:extLst>
              <a:ext uri="{FF2B5EF4-FFF2-40B4-BE49-F238E27FC236}">
                <a16:creationId xmlns:a16="http://schemas.microsoft.com/office/drawing/2014/main" id="{EB0C44F3-D012-C349-AFF4-4C4B957E6804}"/>
              </a:ext>
            </a:extLst>
          </p:cNvPr>
          <p:cNvSpPr txBox="1"/>
          <p:nvPr/>
        </p:nvSpPr>
        <p:spPr>
          <a:xfrm>
            <a:off x="116947" y="2622606"/>
            <a:ext cx="6418266" cy="646331"/>
          </a:xfrm>
          <a:prstGeom prst="rect">
            <a:avLst/>
          </a:prstGeom>
          <a:noFill/>
        </p:spPr>
        <p:txBody>
          <a:bodyPr wrap="square" rtlCol="0">
            <a:spAutoFit/>
          </a:bodyPr>
          <a:lstStyle/>
          <a:p>
            <a:pPr marL="342900" indent="-342900">
              <a:buClr>
                <a:schemeClr val="accent6">
                  <a:lumMod val="60000"/>
                  <a:lumOff val="40000"/>
                </a:schemeClr>
              </a:buClr>
              <a:buFont typeface="Wingdings" pitchFamily="2" charset="2"/>
              <a:buChar char="Ø"/>
            </a:pPr>
            <a:r>
              <a:rPr lang="en-US" b="1" dirty="0">
                <a:latin typeface="Arial" panose="020B0604020202020204" pitchFamily="34" charset="0"/>
                <a:cs typeface="Arial" panose="020B0604020202020204" pitchFamily="34" charset="0"/>
              </a:rPr>
              <a:t>Filter set –</a:t>
            </a:r>
            <a:r>
              <a:rPr lang="en-US" dirty="0">
                <a:latin typeface="Arial" panose="020B0604020202020204" pitchFamily="34" charset="0"/>
                <a:cs typeface="Arial" panose="020B0604020202020204" pitchFamily="34" charset="0"/>
              </a:rPr>
              <a:t> Used to replace certain text in files matches the pattern with a replacement value. Check </a:t>
            </a:r>
            <a:r>
              <a:rPr lang="en-US" dirty="0">
                <a:latin typeface="Arial" panose="020B0604020202020204" pitchFamily="34" charset="0"/>
                <a:cs typeface="Arial" panose="020B0604020202020204" pitchFamily="34" charset="0"/>
                <a:hlinkClick r:id="rId7"/>
              </a:rPr>
              <a:t>here</a:t>
            </a:r>
            <a:endParaRPr lang="en-US" dirty="0">
              <a:latin typeface="Arial" panose="020B0604020202020204" pitchFamily="34" charset="0"/>
              <a:cs typeface="Arial" panose="020B0604020202020204" pitchFamily="34" charset="0"/>
            </a:endParaRPr>
          </a:p>
        </p:txBody>
      </p:sp>
      <p:sp>
        <p:nvSpPr>
          <p:cNvPr id="24" name="TextBox 23">
            <a:extLst>
              <a:ext uri="{FF2B5EF4-FFF2-40B4-BE49-F238E27FC236}">
                <a16:creationId xmlns:a16="http://schemas.microsoft.com/office/drawing/2014/main" id="{2FDB8016-A557-2B49-92C1-742421D4F6B9}"/>
              </a:ext>
            </a:extLst>
          </p:cNvPr>
          <p:cNvSpPr txBox="1"/>
          <p:nvPr/>
        </p:nvSpPr>
        <p:spPr>
          <a:xfrm>
            <a:off x="232834" y="4547747"/>
            <a:ext cx="5130572" cy="646331"/>
          </a:xfrm>
          <a:prstGeom prst="rect">
            <a:avLst/>
          </a:prstGeom>
          <a:noFill/>
        </p:spPr>
        <p:txBody>
          <a:bodyPr wrap="none" rtlCol="0">
            <a:spAutoFit/>
          </a:bodyPr>
          <a:lstStyle/>
          <a:p>
            <a:pPr marL="342900" indent="-342900">
              <a:buClr>
                <a:schemeClr val="accent6">
                  <a:lumMod val="60000"/>
                  <a:lumOff val="40000"/>
                </a:schemeClr>
              </a:buClr>
              <a:buFont typeface="Wingdings" pitchFamily="2" charset="2"/>
              <a:buChar char="Ø"/>
            </a:pPr>
            <a:r>
              <a:rPr lang="en-US" b="1" dirty="0">
                <a:latin typeface="Arial" panose="020B0604020202020204" pitchFamily="34" charset="0"/>
                <a:cs typeface="Arial" panose="020B0604020202020204" pitchFamily="34" charset="0"/>
              </a:rPr>
              <a:t>Path -</a:t>
            </a:r>
            <a:r>
              <a:rPr lang="en-US" dirty="0">
                <a:latin typeface="Arial" panose="020B0604020202020204" pitchFamily="34" charset="0"/>
                <a:cs typeface="Arial" panose="020B0604020202020204" pitchFamily="34" charset="0"/>
              </a:rPr>
              <a:t> The path data type is commonly used </a:t>
            </a:r>
          </a:p>
          <a:p>
            <a:pPr>
              <a:buClr>
                <a:schemeClr val="accent6">
                  <a:lumMod val="60000"/>
                  <a:lumOff val="40000"/>
                </a:schemeClr>
              </a:buClr>
            </a:pPr>
            <a:r>
              <a:rPr lang="en-US" dirty="0">
                <a:latin typeface="Arial" panose="020B0604020202020204" pitchFamily="34" charset="0"/>
                <a:cs typeface="Arial" panose="020B0604020202020204" pitchFamily="34" charset="0"/>
              </a:rPr>
              <a:t>to represent a class-path.</a:t>
            </a:r>
          </a:p>
        </p:txBody>
      </p:sp>
      <p:pic>
        <p:nvPicPr>
          <p:cNvPr id="26" name="Picture 25">
            <a:extLst>
              <a:ext uri="{FF2B5EF4-FFF2-40B4-BE49-F238E27FC236}">
                <a16:creationId xmlns:a16="http://schemas.microsoft.com/office/drawing/2014/main" id="{58D862A8-EECB-4B4E-9212-0DB85488F16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32228" y="5325617"/>
            <a:ext cx="4473171" cy="1387355"/>
          </a:xfrm>
          <a:prstGeom prst="rect">
            <a:avLst/>
          </a:prstGeom>
        </p:spPr>
      </p:pic>
    </p:spTree>
    <p:extLst>
      <p:ext uri="{BB962C8B-B14F-4D97-AF65-F5344CB8AC3E}">
        <p14:creationId xmlns:p14="http://schemas.microsoft.com/office/powerpoint/2010/main" val="345513947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8FD3"/>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42199</TotalTime>
  <Words>2554</Words>
  <Application>Microsoft Macintosh PowerPoint</Application>
  <PresentationFormat>Widescreen</PresentationFormat>
  <Paragraphs>283</Paragraphs>
  <Slides>33</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33</vt:i4>
      </vt:variant>
    </vt:vector>
  </HeadingPairs>
  <TitlesOfParts>
    <vt:vector size="39" baseType="lpstr">
      <vt:lpstr>Arial</vt:lpstr>
      <vt:lpstr>Arial MT</vt:lpstr>
      <vt:lpstr>Calibri</vt:lpstr>
      <vt:lpstr>Noto Serif</vt:lpstr>
      <vt:lpstr>Wingdings</vt:lpstr>
      <vt:lpstr>Office Theme</vt:lpstr>
      <vt:lpstr>ANT , MAVEN AND JUNIT FUNDAMENTALS</vt:lpstr>
      <vt:lpstr>Agenda</vt:lpstr>
      <vt:lpstr>Build Tools</vt:lpstr>
      <vt:lpstr>What is Build Tools?</vt:lpstr>
      <vt:lpstr>Why we need Build Tools?</vt:lpstr>
      <vt:lpstr>Apache Ant</vt:lpstr>
      <vt:lpstr>Introduction</vt:lpstr>
      <vt:lpstr>Example 1 - build.xml</vt:lpstr>
      <vt:lpstr>Data Types</vt:lpstr>
      <vt:lpstr>Example 2 - build.xml</vt:lpstr>
      <vt:lpstr>build.xml : List Of Tasks</vt:lpstr>
      <vt:lpstr>Ant - References</vt:lpstr>
      <vt:lpstr>Apache Maven</vt:lpstr>
      <vt:lpstr>Introduction</vt:lpstr>
      <vt:lpstr>Project Object Model (POM)</vt:lpstr>
      <vt:lpstr>Build Lifecycle</vt:lpstr>
      <vt:lpstr>Goals</vt:lpstr>
      <vt:lpstr>Plugins</vt:lpstr>
      <vt:lpstr>Maven Repository</vt:lpstr>
      <vt:lpstr>Create Project</vt:lpstr>
      <vt:lpstr>Dependency Mechanism</vt:lpstr>
      <vt:lpstr>PowerPoint Presentation</vt:lpstr>
      <vt:lpstr>Maven - References</vt:lpstr>
      <vt:lpstr>JUNIT 5</vt:lpstr>
      <vt:lpstr>Software Testing</vt:lpstr>
      <vt:lpstr>JUNIT5</vt:lpstr>
      <vt:lpstr>JUNIT5 Architecture</vt:lpstr>
      <vt:lpstr>Annotations</vt:lpstr>
      <vt:lpstr>Assertion</vt:lpstr>
      <vt:lpstr>Assumption</vt:lpstr>
      <vt:lpstr>References</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ANT , MAVEN AND JUNIT FUNDAMENTALS</dc:title>
  <cp:lastModifiedBy>Bhatt, Shreshtt</cp:lastModifiedBy>
  <cp:revision>453</cp:revision>
  <dcterms:created xsi:type="dcterms:W3CDTF">2021-09-11T09:23:40Z</dcterms:created>
  <dcterms:modified xsi:type="dcterms:W3CDTF">2021-10-10T16:45:26Z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2021-09-01T00:00:00Z</vt:filetime>
  </property>
  <property fmtid="{D5CDD505-2E9C-101B-9397-08002B2CF9AE}" pid="3" name="LastSaved">
    <vt:filetime>2021-09-11T00:00:00Z</vt:filetime>
  </property>
</Properties>
</file>